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 id="260" r:id="rId5"/>
    <p:sldId id="261" r:id="rId6"/>
    <p:sldId id="262" r:id="rId7"/>
    <p:sldId id="263" r:id="rId8"/>
    <p:sldId id="264" r:id="rId9"/>
    <p:sldId id="265" r:id="rId10"/>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291"/>
    <p:restoredTop sz="94667"/>
  </p:normalViewPr>
  <p:slideViewPr>
    <p:cSldViewPr snapToGrid="0" snapToObjects="1">
      <p:cViewPr varScale="1">
        <p:scale>
          <a:sx n="112" d="100"/>
          <a:sy n="112" d="100"/>
        </p:scale>
        <p:origin x="16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INVESTERINGAR\NEOX\Neox%20Europaportfo&#776;lj%20.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INVESTERINGAR\NEOX\Neox%20Europaportfo&#776;lj%20.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ln>
                  <a:solidFill>
                    <a:srgbClr val="0070C0"/>
                  </a:solidFill>
                </a:ln>
                <a:solidFill>
                  <a:schemeClr val="tx1">
                    <a:lumMod val="65000"/>
                    <a:lumOff val="35000"/>
                  </a:schemeClr>
                </a:solidFill>
                <a:latin typeface="+mn-lt"/>
                <a:ea typeface="+mn-ea"/>
                <a:cs typeface="+mn-cs"/>
              </a:defRPr>
            </a:pPr>
            <a:r>
              <a:rPr lang="sv-SE" sz="2200" dirty="0"/>
              <a:t>Neox Europa-portfölj 9 år. BMI </a:t>
            </a:r>
          </a:p>
          <a:p>
            <a:pPr>
              <a:defRPr/>
            </a:pPr>
            <a:r>
              <a:rPr lang="sv-SE" sz="1000" b="0" i="0" dirty="0"/>
              <a:t>(bättre</a:t>
            </a:r>
            <a:r>
              <a:rPr lang="sv-SE" sz="1000" b="0" i="0" baseline="0" dirty="0"/>
              <a:t> än</a:t>
            </a:r>
            <a:r>
              <a:rPr lang="sv-SE" sz="1000" b="0" i="0" dirty="0"/>
              <a:t> marknadens index per månad)</a:t>
            </a:r>
          </a:p>
        </c:rich>
      </c:tx>
      <c:layout>
        <c:manualLayout>
          <c:xMode val="edge"/>
          <c:yMode val="edge"/>
          <c:x val="3.9194444444444441E-2"/>
          <c:y val="1.8518518518518517E-2"/>
        </c:manualLayout>
      </c:layout>
      <c:overlay val="0"/>
      <c:spPr>
        <a:noFill/>
        <a:ln>
          <a:noFill/>
        </a:ln>
        <a:effectLst/>
      </c:spPr>
      <c:txPr>
        <a:bodyPr rot="0" spcFirstLastPara="1" vertOverflow="ellipsis" vert="horz" wrap="square" anchor="ctr" anchorCtr="1"/>
        <a:lstStyle/>
        <a:p>
          <a:pPr>
            <a:defRPr sz="1400" b="0" i="0" u="none" strike="noStrike" kern="1200" spc="0" baseline="0">
              <a:ln>
                <a:solidFill>
                  <a:srgbClr val="0070C0"/>
                </a:solidFill>
              </a:ln>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Blad1!$L$20:$L$30</c:f>
              <c:strCache>
                <c:ptCount val="11"/>
                <c:pt idx="0">
                  <c:v>2010</c:v>
                </c:pt>
                <c:pt idx="1">
                  <c:v>2011</c:v>
                </c:pt>
                <c:pt idx="2">
                  <c:v>2012</c:v>
                </c:pt>
                <c:pt idx="3">
                  <c:v>2013</c:v>
                </c:pt>
                <c:pt idx="4">
                  <c:v>2014</c:v>
                </c:pt>
                <c:pt idx="5">
                  <c:v>2015</c:v>
                </c:pt>
                <c:pt idx="6">
                  <c:v>2016</c:v>
                </c:pt>
                <c:pt idx="7">
                  <c:v>2017</c:v>
                </c:pt>
                <c:pt idx="8">
                  <c:v>2018</c:v>
                </c:pt>
                <c:pt idx="9">
                  <c:v>2019</c:v>
                </c:pt>
                <c:pt idx="10">
                  <c:v>Snitt</c:v>
                </c:pt>
              </c:strCache>
            </c:strRef>
          </c:cat>
          <c:val>
            <c:numRef>
              <c:f>Blad1!$M$20:$M$29</c:f>
              <c:numCache>
                <c:formatCode>0.0%</c:formatCode>
                <c:ptCount val="10"/>
                <c:pt idx="0">
                  <c:v>1.4958333333333301E-2</c:v>
                </c:pt>
                <c:pt idx="1">
                  <c:v>2.8416666666666668E-3</c:v>
                </c:pt>
                <c:pt idx="2">
                  <c:v>1.0666666666666676E-3</c:v>
                </c:pt>
                <c:pt idx="3">
                  <c:v>9.5333333333333329E-3</c:v>
                </c:pt>
                <c:pt idx="4">
                  <c:v>7.5249999999999996E-3</c:v>
                </c:pt>
                <c:pt idx="5">
                  <c:v>2.0074999999999999E-2</c:v>
                </c:pt>
                <c:pt idx="6">
                  <c:v>7.8916666666666649E-3</c:v>
                </c:pt>
                <c:pt idx="7">
                  <c:v>1.8425E-2</c:v>
                </c:pt>
                <c:pt idx="8">
                  <c:v>1.66E-2</c:v>
                </c:pt>
                <c:pt idx="9">
                  <c:v>7.9083333333333349E-3</c:v>
                </c:pt>
              </c:numCache>
            </c:numRef>
          </c:val>
          <c:extLst>
            <c:ext xmlns:c16="http://schemas.microsoft.com/office/drawing/2014/chart" uri="{C3380CC4-5D6E-409C-BE32-E72D297353CC}">
              <c16:uniqueId val="{00000000-5AA4-2A49-861F-CDF00768CCFB}"/>
            </c:ext>
          </c:extLst>
        </c:ser>
        <c:dLbls>
          <c:showLegendKey val="0"/>
          <c:showVal val="0"/>
          <c:showCatName val="0"/>
          <c:showSerName val="0"/>
          <c:showPercent val="0"/>
          <c:showBubbleSize val="0"/>
        </c:dLbls>
        <c:gapWidth val="219"/>
        <c:overlap val="-27"/>
        <c:axId val="1608582431"/>
        <c:axId val="1604238575"/>
      </c:barChart>
      <c:catAx>
        <c:axId val="16085824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ln>
                  <a:solidFill>
                    <a:srgbClr val="0070C0"/>
                  </a:solidFill>
                </a:ln>
                <a:solidFill>
                  <a:schemeClr val="tx1">
                    <a:lumMod val="65000"/>
                    <a:lumOff val="35000"/>
                  </a:schemeClr>
                </a:solidFill>
                <a:latin typeface="+mn-lt"/>
                <a:ea typeface="+mn-ea"/>
                <a:cs typeface="+mn-cs"/>
              </a:defRPr>
            </a:pPr>
            <a:endParaRPr lang="en-US"/>
          </a:p>
        </c:txPr>
        <c:crossAx val="1604238575"/>
        <c:crosses val="autoZero"/>
        <c:auto val="1"/>
        <c:lblAlgn val="ctr"/>
        <c:lblOffset val="100"/>
        <c:noMultiLvlLbl val="0"/>
      </c:catAx>
      <c:valAx>
        <c:axId val="1604238575"/>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ln>
                  <a:solidFill>
                    <a:srgbClr val="0070C0"/>
                  </a:solidFill>
                </a:ln>
                <a:solidFill>
                  <a:schemeClr val="tx1">
                    <a:lumMod val="65000"/>
                    <a:lumOff val="35000"/>
                  </a:schemeClr>
                </a:solidFill>
                <a:latin typeface="+mn-lt"/>
                <a:ea typeface="+mn-ea"/>
                <a:cs typeface="+mn-cs"/>
              </a:defRPr>
            </a:pPr>
            <a:endParaRPr lang="en-US"/>
          </a:p>
        </c:txPr>
        <c:crossAx val="160858243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a:ln>
            <a:solidFill>
              <a:srgbClr val="0070C0"/>
            </a:solidFill>
          </a:ln>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700" b="0" i="0" u="none" strike="noStrike" kern="1200" spc="0" baseline="0">
                <a:solidFill>
                  <a:schemeClr val="tx1">
                    <a:lumMod val="65000"/>
                    <a:lumOff val="35000"/>
                  </a:schemeClr>
                </a:solidFill>
                <a:latin typeface="+mn-lt"/>
                <a:ea typeface="+mn-ea"/>
                <a:cs typeface="+mn-cs"/>
              </a:defRPr>
            </a:pPr>
            <a:r>
              <a:rPr lang="sv-SE" sz="1700" b="1" dirty="0">
                <a:solidFill>
                  <a:schemeClr val="accent1"/>
                </a:solidFill>
              </a:rPr>
              <a:t>Neox</a:t>
            </a:r>
            <a:r>
              <a:rPr lang="sv-SE" sz="1700" b="1" baseline="0" dirty="0">
                <a:solidFill>
                  <a:schemeClr val="accent1"/>
                </a:solidFill>
              </a:rPr>
              <a:t> Europaportfölj </a:t>
            </a:r>
            <a:r>
              <a:rPr lang="sv-SE" sz="1700" baseline="0" dirty="0">
                <a:solidFill>
                  <a:schemeClr val="accent1"/>
                </a:solidFill>
              </a:rPr>
              <a:t>slår börsen 9 år av 9.</a:t>
            </a:r>
            <a:endParaRPr lang="sv-SE" sz="1700" dirty="0">
              <a:solidFill>
                <a:schemeClr val="accent1"/>
              </a:solidFill>
            </a:endParaRPr>
          </a:p>
        </c:rich>
      </c:tx>
      <c:layout>
        <c:manualLayout>
          <c:xMode val="edge"/>
          <c:yMode val="edge"/>
          <c:x val="0.10009710141933352"/>
          <c:y val="0.16606223640844736"/>
        </c:manualLayout>
      </c:layout>
      <c:overlay val="0"/>
      <c:spPr>
        <a:noFill/>
        <a:ln>
          <a:noFill/>
        </a:ln>
        <a:effectLst/>
      </c:spPr>
      <c:txPr>
        <a:bodyPr rot="0" spcFirstLastPara="1" vertOverflow="ellipsis" vert="horz" wrap="square" anchor="ctr" anchorCtr="1"/>
        <a:lstStyle/>
        <a:p>
          <a:pPr>
            <a:defRPr sz="17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Blad1!$L$6</c:f>
              <c:strCache>
                <c:ptCount val="1"/>
                <c:pt idx="0">
                  <c:v>STOXX E 50</c:v>
                </c:pt>
              </c:strCache>
            </c:strRef>
          </c:tx>
          <c:spPr>
            <a:solidFill>
              <a:schemeClr val="bg1">
                <a:lumMod val="65000"/>
              </a:schemeClr>
            </a:solidFill>
            <a:ln>
              <a:noFill/>
            </a:ln>
            <a:effectLst/>
          </c:spPr>
          <c:invertIfNegative val="0"/>
          <c:cat>
            <c:numRef>
              <c:f>Blad1!$K$7:$K$16</c:f>
              <c:numCache>
                <c:formatCode>0</c:formatCode>
                <c:ptCount val="10"/>
                <c:pt idx="0">
                  <c:v>2010</c:v>
                </c:pt>
                <c:pt idx="1">
                  <c:v>2011</c:v>
                </c:pt>
                <c:pt idx="2">
                  <c:v>2012</c:v>
                </c:pt>
                <c:pt idx="3">
                  <c:v>2013</c:v>
                </c:pt>
                <c:pt idx="4">
                  <c:v>2014</c:v>
                </c:pt>
                <c:pt idx="5">
                  <c:v>2015</c:v>
                </c:pt>
                <c:pt idx="6">
                  <c:v>2016</c:v>
                </c:pt>
                <c:pt idx="7">
                  <c:v>2017</c:v>
                </c:pt>
                <c:pt idx="8">
                  <c:v>2018</c:v>
                </c:pt>
                <c:pt idx="9">
                  <c:v>2019</c:v>
                </c:pt>
              </c:numCache>
            </c:numRef>
          </c:cat>
          <c:val>
            <c:numRef>
              <c:f>Blad1!$L$7:$L$16</c:f>
              <c:numCache>
                <c:formatCode>0</c:formatCode>
                <c:ptCount val="10"/>
                <c:pt idx="0">
                  <c:v>-0.1</c:v>
                </c:pt>
                <c:pt idx="1">
                  <c:v>-8.39</c:v>
                </c:pt>
                <c:pt idx="2">
                  <c:v>8.7799999999999994</c:v>
                </c:pt>
                <c:pt idx="3">
                  <c:v>13.26</c:v>
                </c:pt>
                <c:pt idx="4">
                  <c:v>2.9</c:v>
                </c:pt>
                <c:pt idx="5">
                  <c:v>3.32</c:v>
                </c:pt>
                <c:pt idx="6">
                  <c:v>-3</c:v>
                </c:pt>
                <c:pt idx="7">
                  <c:v>5.41</c:v>
                </c:pt>
                <c:pt idx="8">
                  <c:v>-13.32</c:v>
                </c:pt>
                <c:pt idx="9">
                  <c:v>20.95</c:v>
                </c:pt>
              </c:numCache>
            </c:numRef>
          </c:val>
          <c:extLst>
            <c:ext xmlns:c16="http://schemas.microsoft.com/office/drawing/2014/chart" uri="{C3380CC4-5D6E-409C-BE32-E72D297353CC}">
              <c16:uniqueId val="{00000000-3D19-EA49-A62F-083775115F0A}"/>
            </c:ext>
          </c:extLst>
        </c:ser>
        <c:ser>
          <c:idx val="1"/>
          <c:order val="1"/>
          <c:tx>
            <c:strRef>
              <c:f>Blad1!$M$6</c:f>
              <c:strCache>
                <c:ptCount val="1"/>
                <c:pt idx="0">
                  <c:v>Neox Europe</c:v>
                </c:pt>
              </c:strCache>
            </c:strRef>
          </c:tx>
          <c:spPr>
            <a:solidFill>
              <a:srgbClr val="0070C0"/>
            </a:solidFill>
            <a:ln>
              <a:noFill/>
            </a:ln>
            <a:effectLst/>
          </c:spPr>
          <c:invertIfNegative val="0"/>
          <c:cat>
            <c:numRef>
              <c:f>Blad1!$K$7:$K$16</c:f>
              <c:numCache>
                <c:formatCode>0</c:formatCode>
                <c:ptCount val="10"/>
                <c:pt idx="0">
                  <c:v>2010</c:v>
                </c:pt>
                <c:pt idx="1">
                  <c:v>2011</c:v>
                </c:pt>
                <c:pt idx="2">
                  <c:v>2012</c:v>
                </c:pt>
                <c:pt idx="3">
                  <c:v>2013</c:v>
                </c:pt>
                <c:pt idx="4">
                  <c:v>2014</c:v>
                </c:pt>
                <c:pt idx="5">
                  <c:v>2015</c:v>
                </c:pt>
                <c:pt idx="6">
                  <c:v>2016</c:v>
                </c:pt>
                <c:pt idx="7">
                  <c:v>2017</c:v>
                </c:pt>
                <c:pt idx="8">
                  <c:v>2018</c:v>
                </c:pt>
                <c:pt idx="9">
                  <c:v>2019</c:v>
                </c:pt>
              </c:numCache>
            </c:numRef>
          </c:cat>
          <c:val>
            <c:numRef>
              <c:f>Blad1!$M$7:$M$16</c:f>
              <c:numCache>
                <c:formatCode>0</c:formatCode>
                <c:ptCount val="10"/>
                <c:pt idx="0">
                  <c:v>17.850000000000001</c:v>
                </c:pt>
                <c:pt idx="1">
                  <c:v>-4.9800000000000004</c:v>
                </c:pt>
                <c:pt idx="2">
                  <c:v>10.06</c:v>
                </c:pt>
                <c:pt idx="3">
                  <c:v>24.7</c:v>
                </c:pt>
                <c:pt idx="4">
                  <c:v>11.93</c:v>
                </c:pt>
                <c:pt idx="5">
                  <c:v>27.41</c:v>
                </c:pt>
                <c:pt idx="6">
                  <c:v>6.47</c:v>
                </c:pt>
                <c:pt idx="7">
                  <c:v>27.52</c:v>
                </c:pt>
                <c:pt idx="8">
                  <c:v>6.6</c:v>
                </c:pt>
                <c:pt idx="9">
                  <c:v>30.44</c:v>
                </c:pt>
              </c:numCache>
            </c:numRef>
          </c:val>
          <c:extLst>
            <c:ext xmlns:c16="http://schemas.microsoft.com/office/drawing/2014/chart" uri="{C3380CC4-5D6E-409C-BE32-E72D297353CC}">
              <c16:uniqueId val="{00000001-3D19-EA49-A62F-083775115F0A}"/>
            </c:ext>
          </c:extLst>
        </c:ser>
        <c:dLbls>
          <c:showLegendKey val="0"/>
          <c:showVal val="0"/>
          <c:showCatName val="0"/>
          <c:showSerName val="0"/>
          <c:showPercent val="0"/>
          <c:showBubbleSize val="0"/>
        </c:dLbls>
        <c:gapWidth val="219"/>
        <c:overlap val="-27"/>
        <c:axId val="1567734191"/>
        <c:axId val="1605272031"/>
      </c:barChart>
      <c:catAx>
        <c:axId val="1567734191"/>
        <c:scaling>
          <c:orientation val="minMax"/>
        </c:scaling>
        <c:delete val="0"/>
        <c:axPos val="b"/>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05272031"/>
        <c:crosses val="autoZero"/>
        <c:auto val="1"/>
        <c:lblAlgn val="ctr"/>
        <c:lblOffset val="100"/>
        <c:noMultiLvlLbl val="0"/>
      </c:catAx>
      <c:valAx>
        <c:axId val="1605272031"/>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67734191"/>
        <c:crosses val="autoZero"/>
        <c:crossBetween val="between"/>
      </c:valAx>
      <c:spPr>
        <a:noFill/>
        <a:ln>
          <a:noFill/>
        </a:ln>
        <a:effectLst/>
      </c:spPr>
    </c:plotArea>
    <c:legend>
      <c:legendPos val="b"/>
      <c:layout>
        <c:manualLayout>
          <c:xMode val="edge"/>
          <c:yMode val="edge"/>
          <c:x val="0.70689117338484253"/>
          <c:y val="0.88389001937333855"/>
          <c:w val="0.26371636812463345"/>
          <c:h val="0.1071336435235021"/>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drawing2.xml.rels><?xml version="1.0" encoding="UTF-8" standalone="yes"?>
<Relationships xmlns="http://schemas.openxmlformats.org/package/2006/relationships"><Relationship Id="rId1" Type="http://schemas.openxmlformats.org/officeDocument/2006/relationships/image" Target="../media/image6.png"/></Relationships>
</file>

<file path=ppt/drawings/drawing1.xml><?xml version="1.0" encoding="utf-8"?>
<c:userShapes xmlns:c="http://schemas.openxmlformats.org/drawingml/2006/chart">
  <cdr:relSizeAnchor xmlns:cdr="http://schemas.openxmlformats.org/drawingml/2006/chartDrawing">
    <cdr:from>
      <cdr:x>0.09716</cdr:x>
      <cdr:y>0.59903</cdr:y>
    </cdr:from>
    <cdr:to>
      <cdr:x>0.97685</cdr:x>
      <cdr:y>0.59903</cdr:y>
    </cdr:to>
    <cdr:cxnSp macro="">
      <cdr:nvCxnSpPr>
        <cdr:cNvPr id="3" name="Rak 2">
          <a:extLst xmlns:a="http://schemas.openxmlformats.org/drawingml/2006/main">
            <a:ext uri="{FF2B5EF4-FFF2-40B4-BE49-F238E27FC236}">
              <a16:creationId xmlns:a16="http://schemas.microsoft.com/office/drawing/2014/main" id="{BF4367BB-93D7-764C-8EE4-4102E2DF9441}"/>
            </a:ext>
          </a:extLst>
        </cdr:cNvPr>
        <cdr:cNvCxnSpPr/>
      </cdr:nvCxnSpPr>
      <cdr:spPr>
        <a:xfrm xmlns:a="http://schemas.openxmlformats.org/drawingml/2006/main">
          <a:off x="444208" y="1643252"/>
          <a:ext cx="4021931" cy="0"/>
        </a:xfrm>
        <a:prstGeom xmlns:a="http://schemas.openxmlformats.org/drawingml/2006/main" prst="line">
          <a:avLst/>
        </a:prstGeom>
        <a:ln xmlns:a="http://schemas.openxmlformats.org/drawingml/2006/main" w="28575">
          <a:solidFill>
            <a:srgbClr val="00B0F0"/>
          </a:solidFill>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0.12031</cdr:x>
      <cdr:y>0</cdr:y>
    </cdr:from>
    <cdr:to>
      <cdr:x>1</cdr:x>
      <cdr:y>0</cdr:y>
    </cdr:to>
    <cdr:cxnSp macro="">
      <cdr:nvCxnSpPr>
        <cdr:cNvPr id="5" name="Rak 4">
          <a:extLst xmlns:a="http://schemas.openxmlformats.org/drawingml/2006/main">
            <a:ext uri="{FF2B5EF4-FFF2-40B4-BE49-F238E27FC236}">
              <a16:creationId xmlns:a16="http://schemas.microsoft.com/office/drawing/2014/main" id="{5193726E-8A45-4240-8440-AA9A10F6DBE6}"/>
            </a:ext>
          </a:extLst>
        </cdr:cNvPr>
        <cdr:cNvCxnSpPr/>
      </cdr:nvCxnSpPr>
      <cdr:spPr>
        <a:xfrm xmlns:a="http://schemas.openxmlformats.org/drawingml/2006/main">
          <a:off x="550069" y="-3323585"/>
          <a:ext cx="4021931" cy="0"/>
        </a:xfrm>
        <a:prstGeom xmlns:a="http://schemas.openxmlformats.org/drawingml/2006/main" prst="line">
          <a:avLst/>
        </a:prstGeom>
        <a:ln xmlns:a="http://schemas.openxmlformats.org/drawingml/2006/main" w="28575">
          <a:solidFill>
            <a:srgbClr val="00B0F0"/>
          </a:solidFill>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0.06497</cdr:x>
      <cdr:y>0.44128</cdr:y>
    </cdr:from>
    <cdr:to>
      <cdr:x>0.88767</cdr:x>
      <cdr:y>0.44128</cdr:y>
    </cdr:to>
    <cdr:cxnSp macro="">
      <cdr:nvCxnSpPr>
        <cdr:cNvPr id="2" name="Rak 1">
          <a:extLst xmlns:a="http://schemas.openxmlformats.org/drawingml/2006/main">
            <a:ext uri="{FF2B5EF4-FFF2-40B4-BE49-F238E27FC236}">
              <a16:creationId xmlns:a16="http://schemas.microsoft.com/office/drawing/2014/main" id="{2902A865-C43D-EA41-9798-F19418574DDE}"/>
            </a:ext>
          </a:extLst>
        </cdr:cNvPr>
        <cdr:cNvCxnSpPr/>
      </cdr:nvCxnSpPr>
      <cdr:spPr>
        <a:xfrm xmlns:a="http://schemas.openxmlformats.org/drawingml/2006/main">
          <a:off x="317623" y="1248686"/>
          <a:ext cx="4021931" cy="0"/>
        </a:xfrm>
        <a:prstGeom xmlns:a="http://schemas.openxmlformats.org/drawingml/2006/main" prst="line">
          <a:avLst/>
        </a:prstGeom>
        <a:ln xmlns:a="http://schemas.openxmlformats.org/drawingml/2006/main" w="28575">
          <a:solidFill>
            <a:srgbClr val="00B0F0"/>
          </a:solidFill>
          <a:prstDash val="sysDot"/>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0.09495</cdr:x>
      <cdr:y>0.28477</cdr:y>
    </cdr:from>
    <cdr:to>
      <cdr:x>0.23134</cdr:x>
      <cdr:y>0.38102</cdr:y>
    </cdr:to>
    <cdr:pic>
      <cdr:nvPicPr>
        <cdr:cNvPr id="4" name="Bildobjekt 3">
          <a:extLst xmlns:a="http://schemas.openxmlformats.org/drawingml/2006/main">
            <a:ext uri="{FF2B5EF4-FFF2-40B4-BE49-F238E27FC236}">
              <a16:creationId xmlns:a16="http://schemas.microsoft.com/office/drawing/2014/main" id="{67A2CA8F-B948-0743-9F06-CC9869DE1861}"/>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464175" y="805806"/>
          <a:ext cx="666798" cy="272354"/>
        </a:xfrm>
        <a:prstGeom xmlns:a="http://schemas.openxmlformats.org/drawingml/2006/main" prst="rect">
          <a:avLst/>
        </a:prstGeom>
      </cdr:spPr>
    </cdr:pic>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CBE28C2-9AA5-7B40-8578-85209F05F7AE}"/>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B1DE8659-842F-4E42-831B-B600F55C770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6D6140A9-32CD-C745-801B-339BDCED9A5B}"/>
              </a:ext>
            </a:extLst>
          </p:cNvPr>
          <p:cNvSpPr>
            <a:spLocks noGrp="1"/>
          </p:cNvSpPr>
          <p:nvPr>
            <p:ph type="dt" sz="half" idx="10"/>
          </p:nvPr>
        </p:nvSpPr>
        <p:spPr/>
        <p:txBody>
          <a:bodyPr/>
          <a:lstStyle/>
          <a:p>
            <a:fld id="{0BB2017D-25FF-994E-A794-249A1C6A2D44}" type="datetimeFigureOut">
              <a:rPr lang="sv-SE" smtClean="0"/>
              <a:t>2019-12-18</a:t>
            </a:fld>
            <a:endParaRPr lang="sv-SE"/>
          </a:p>
        </p:txBody>
      </p:sp>
      <p:sp>
        <p:nvSpPr>
          <p:cNvPr id="5" name="Platshållare för sidfot 4">
            <a:extLst>
              <a:ext uri="{FF2B5EF4-FFF2-40B4-BE49-F238E27FC236}">
                <a16:creationId xmlns:a16="http://schemas.microsoft.com/office/drawing/2014/main" id="{023ACE69-756F-104E-93B2-6BF6ED0CCE2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6069BCC5-959F-ED45-9402-4BEF87A765CF}"/>
              </a:ext>
            </a:extLst>
          </p:cNvPr>
          <p:cNvSpPr>
            <a:spLocks noGrp="1"/>
          </p:cNvSpPr>
          <p:nvPr>
            <p:ph type="sldNum" sz="quarter" idx="12"/>
          </p:nvPr>
        </p:nvSpPr>
        <p:spPr/>
        <p:txBody>
          <a:bodyPr/>
          <a:lstStyle/>
          <a:p>
            <a:fld id="{CC089242-8D82-8E40-8C51-DECA35319E3C}" type="slidenum">
              <a:rPr lang="sv-SE" smtClean="0"/>
              <a:t>‹#›</a:t>
            </a:fld>
            <a:endParaRPr lang="sv-SE"/>
          </a:p>
        </p:txBody>
      </p:sp>
    </p:spTree>
    <p:extLst>
      <p:ext uri="{BB962C8B-B14F-4D97-AF65-F5344CB8AC3E}">
        <p14:creationId xmlns:p14="http://schemas.microsoft.com/office/powerpoint/2010/main" val="2504942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D459683-4BEE-0640-B08A-9F3145355847}"/>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C07D2E0D-1BAE-9F4D-9A8D-25FFB7492105}"/>
              </a:ext>
            </a:extLst>
          </p:cNvPr>
          <p:cNvSpPr>
            <a:spLocks noGrp="1"/>
          </p:cNvSpPr>
          <p:nvPr>
            <p:ph type="body" orient="vert" idx="1"/>
          </p:nvPr>
        </p:nvSpPr>
        <p:spPr/>
        <p:txBody>
          <a:bodyPr vert="eaVert"/>
          <a:lstStyle/>
          <a:p>
            <a:r>
              <a:rPr lang="sv-SE"/>
              <a:t>Redigera format för bakgrundstext
Nivå två
Nivå tre
Nivå fyra
Nivå fem</a:t>
            </a:r>
          </a:p>
        </p:txBody>
      </p:sp>
      <p:sp>
        <p:nvSpPr>
          <p:cNvPr id="4" name="Platshållare för datum 3">
            <a:extLst>
              <a:ext uri="{FF2B5EF4-FFF2-40B4-BE49-F238E27FC236}">
                <a16:creationId xmlns:a16="http://schemas.microsoft.com/office/drawing/2014/main" id="{803C2C22-69C3-894F-B16B-52B19C2CBCBC}"/>
              </a:ext>
            </a:extLst>
          </p:cNvPr>
          <p:cNvSpPr>
            <a:spLocks noGrp="1"/>
          </p:cNvSpPr>
          <p:nvPr>
            <p:ph type="dt" sz="half" idx="10"/>
          </p:nvPr>
        </p:nvSpPr>
        <p:spPr/>
        <p:txBody>
          <a:bodyPr/>
          <a:lstStyle/>
          <a:p>
            <a:fld id="{0BB2017D-25FF-994E-A794-249A1C6A2D44}" type="datetimeFigureOut">
              <a:rPr lang="sv-SE" smtClean="0"/>
              <a:t>2019-12-18</a:t>
            </a:fld>
            <a:endParaRPr lang="sv-SE"/>
          </a:p>
        </p:txBody>
      </p:sp>
      <p:sp>
        <p:nvSpPr>
          <p:cNvPr id="5" name="Platshållare för sidfot 4">
            <a:extLst>
              <a:ext uri="{FF2B5EF4-FFF2-40B4-BE49-F238E27FC236}">
                <a16:creationId xmlns:a16="http://schemas.microsoft.com/office/drawing/2014/main" id="{FF74E174-4D11-7C44-B69F-A9FAF01E2E5A}"/>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28E61E63-0ECA-114C-A918-AF424AB84B12}"/>
              </a:ext>
            </a:extLst>
          </p:cNvPr>
          <p:cNvSpPr>
            <a:spLocks noGrp="1"/>
          </p:cNvSpPr>
          <p:nvPr>
            <p:ph type="sldNum" sz="quarter" idx="12"/>
          </p:nvPr>
        </p:nvSpPr>
        <p:spPr/>
        <p:txBody>
          <a:bodyPr/>
          <a:lstStyle/>
          <a:p>
            <a:fld id="{CC089242-8D82-8E40-8C51-DECA35319E3C}" type="slidenum">
              <a:rPr lang="sv-SE" smtClean="0"/>
              <a:t>‹#›</a:t>
            </a:fld>
            <a:endParaRPr lang="sv-SE"/>
          </a:p>
        </p:txBody>
      </p:sp>
    </p:spTree>
    <p:extLst>
      <p:ext uri="{BB962C8B-B14F-4D97-AF65-F5344CB8AC3E}">
        <p14:creationId xmlns:p14="http://schemas.microsoft.com/office/powerpoint/2010/main" val="42795340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81791EA8-F45A-AE44-9EE5-4A41D6A52558}"/>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EACE8588-59F7-E542-BE17-B764C920A374}"/>
              </a:ext>
            </a:extLst>
          </p:cNvPr>
          <p:cNvSpPr>
            <a:spLocks noGrp="1"/>
          </p:cNvSpPr>
          <p:nvPr>
            <p:ph type="body" orient="vert" idx="1"/>
          </p:nvPr>
        </p:nvSpPr>
        <p:spPr>
          <a:xfrm>
            <a:off x="838200" y="365125"/>
            <a:ext cx="7734300" cy="5811838"/>
          </a:xfrm>
        </p:spPr>
        <p:txBody>
          <a:bodyPr vert="eaVert"/>
          <a:lstStyle/>
          <a:p>
            <a:r>
              <a:rPr lang="sv-SE"/>
              <a:t>Redigera format för bakgrundstext
Nivå två
Nivå tre
Nivå fyra
Nivå fem</a:t>
            </a:r>
          </a:p>
        </p:txBody>
      </p:sp>
      <p:sp>
        <p:nvSpPr>
          <p:cNvPr id="4" name="Platshållare för datum 3">
            <a:extLst>
              <a:ext uri="{FF2B5EF4-FFF2-40B4-BE49-F238E27FC236}">
                <a16:creationId xmlns:a16="http://schemas.microsoft.com/office/drawing/2014/main" id="{A2FD4DDC-72FB-E049-9E6D-D15F3B5F0503}"/>
              </a:ext>
            </a:extLst>
          </p:cNvPr>
          <p:cNvSpPr>
            <a:spLocks noGrp="1"/>
          </p:cNvSpPr>
          <p:nvPr>
            <p:ph type="dt" sz="half" idx="10"/>
          </p:nvPr>
        </p:nvSpPr>
        <p:spPr/>
        <p:txBody>
          <a:bodyPr/>
          <a:lstStyle/>
          <a:p>
            <a:fld id="{0BB2017D-25FF-994E-A794-249A1C6A2D44}" type="datetimeFigureOut">
              <a:rPr lang="sv-SE" smtClean="0"/>
              <a:t>2019-12-18</a:t>
            </a:fld>
            <a:endParaRPr lang="sv-SE"/>
          </a:p>
        </p:txBody>
      </p:sp>
      <p:sp>
        <p:nvSpPr>
          <p:cNvPr id="5" name="Platshållare för sidfot 4">
            <a:extLst>
              <a:ext uri="{FF2B5EF4-FFF2-40B4-BE49-F238E27FC236}">
                <a16:creationId xmlns:a16="http://schemas.microsoft.com/office/drawing/2014/main" id="{E93F874A-6AF3-B64F-909A-B0D0E6E61F0A}"/>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F174585C-912E-3149-990B-3C114108A288}"/>
              </a:ext>
            </a:extLst>
          </p:cNvPr>
          <p:cNvSpPr>
            <a:spLocks noGrp="1"/>
          </p:cNvSpPr>
          <p:nvPr>
            <p:ph type="sldNum" sz="quarter" idx="12"/>
          </p:nvPr>
        </p:nvSpPr>
        <p:spPr/>
        <p:txBody>
          <a:bodyPr/>
          <a:lstStyle/>
          <a:p>
            <a:fld id="{CC089242-8D82-8E40-8C51-DECA35319E3C}" type="slidenum">
              <a:rPr lang="sv-SE" smtClean="0"/>
              <a:t>‹#›</a:t>
            </a:fld>
            <a:endParaRPr lang="sv-SE"/>
          </a:p>
        </p:txBody>
      </p:sp>
    </p:spTree>
    <p:extLst>
      <p:ext uri="{BB962C8B-B14F-4D97-AF65-F5344CB8AC3E}">
        <p14:creationId xmlns:p14="http://schemas.microsoft.com/office/powerpoint/2010/main" val="1442373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7E1AF56-3116-B146-82B3-216DCC4E37A1}"/>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B3B02B2E-7078-A94E-B6DC-404ADFA10A98}"/>
              </a:ext>
            </a:extLst>
          </p:cNvPr>
          <p:cNvSpPr>
            <a:spLocks noGrp="1"/>
          </p:cNvSpPr>
          <p:nvPr>
            <p:ph idx="1"/>
          </p:nvPr>
        </p:nvSpPr>
        <p:spPr/>
        <p:txBody>
          <a:bodyPr/>
          <a:lstStyle/>
          <a:p>
            <a:r>
              <a:rPr lang="sv-SE"/>
              <a:t>Redigera format för bakgrundstext
Nivå två
Nivå tre
Nivå fyra
Nivå fem</a:t>
            </a:r>
          </a:p>
        </p:txBody>
      </p:sp>
      <p:sp>
        <p:nvSpPr>
          <p:cNvPr id="4" name="Platshållare för datum 3">
            <a:extLst>
              <a:ext uri="{FF2B5EF4-FFF2-40B4-BE49-F238E27FC236}">
                <a16:creationId xmlns:a16="http://schemas.microsoft.com/office/drawing/2014/main" id="{4AB03D5D-910B-834C-92CD-1CA31CC9F8EF}"/>
              </a:ext>
            </a:extLst>
          </p:cNvPr>
          <p:cNvSpPr>
            <a:spLocks noGrp="1"/>
          </p:cNvSpPr>
          <p:nvPr>
            <p:ph type="dt" sz="half" idx="10"/>
          </p:nvPr>
        </p:nvSpPr>
        <p:spPr/>
        <p:txBody>
          <a:bodyPr/>
          <a:lstStyle/>
          <a:p>
            <a:fld id="{0BB2017D-25FF-994E-A794-249A1C6A2D44}" type="datetimeFigureOut">
              <a:rPr lang="sv-SE" smtClean="0"/>
              <a:t>2019-12-18</a:t>
            </a:fld>
            <a:endParaRPr lang="sv-SE"/>
          </a:p>
        </p:txBody>
      </p:sp>
      <p:sp>
        <p:nvSpPr>
          <p:cNvPr id="5" name="Platshållare för sidfot 4">
            <a:extLst>
              <a:ext uri="{FF2B5EF4-FFF2-40B4-BE49-F238E27FC236}">
                <a16:creationId xmlns:a16="http://schemas.microsoft.com/office/drawing/2014/main" id="{90339CB7-92F3-9E45-A7AE-1AD128C441D7}"/>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2B933FFE-827D-1946-B4C5-3B29C74927B2}"/>
              </a:ext>
            </a:extLst>
          </p:cNvPr>
          <p:cNvSpPr>
            <a:spLocks noGrp="1"/>
          </p:cNvSpPr>
          <p:nvPr>
            <p:ph type="sldNum" sz="quarter" idx="12"/>
          </p:nvPr>
        </p:nvSpPr>
        <p:spPr/>
        <p:txBody>
          <a:bodyPr/>
          <a:lstStyle/>
          <a:p>
            <a:fld id="{CC089242-8D82-8E40-8C51-DECA35319E3C}" type="slidenum">
              <a:rPr lang="sv-SE" smtClean="0"/>
              <a:t>‹#›</a:t>
            </a:fld>
            <a:endParaRPr lang="sv-SE"/>
          </a:p>
        </p:txBody>
      </p:sp>
    </p:spTree>
    <p:extLst>
      <p:ext uri="{BB962C8B-B14F-4D97-AF65-F5344CB8AC3E}">
        <p14:creationId xmlns:p14="http://schemas.microsoft.com/office/powerpoint/2010/main" val="2705913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B503C5E3-B06E-9F46-80C8-995A51DD6F62}"/>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F3BBCC7C-13EC-AC47-80E6-F878788593E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sv-SE"/>
              <a:t>Redigera format för bakgrundstext
Nivå två
Nivå tre
Nivå fyra
Nivå fem</a:t>
            </a:r>
          </a:p>
        </p:txBody>
      </p:sp>
      <p:sp>
        <p:nvSpPr>
          <p:cNvPr id="4" name="Platshållare för datum 3">
            <a:extLst>
              <a:ext uri="{FF2B5EF4-FFF2-40B4-BE49-F238E27FC236}">
                <a16:creationId xmlns:a16="http://schemas.microsoft.com/office/drawing/2014/main" id="{1235A61E-C2E1-DB4B-8552-65E7263E1B21}"/>
              </a:ext>
            </a:extLst>
          </p:cNvPr>
          <p:cNvSpPr>
            <a:spLocks noGrp="1"/>
          </p:cNvSpPr>
          <p:nvPr>
            <p:ph type="dt" sz="half" idx="10"/>
          </p:nvPr>
        </p:nvSpPr>
        <p:spPr/>
        <p:txBody>
          <a:bodyPr/>
          <a:lstStyle/>
          <a:p>
            <a:fld id="{0BB2017D-25FF-994E-A794-249A1C6A2D44}" type="datetimeFigureOut">
              <a:rPr lang="sv-SE" smtClean="0"/>
              <a:t>2019-12-18</a:t>
            </a:fld>
            <a:endParaRPr lang="sv-SE"/>
          </a:p>
        </p:txBody>
      </p:sp>
      <p:sp>
        <p:nvSpPr>
          <p:cNvPr id="5" name="Platshållare för sidfot 4">
            <a:extLst>
              <a:ext uri="{FF2B5EF4-FFF2-40B4-BE49-F238E27FC236}">
                <a16:creationId xmlns:a16="http://schemas.microsoft.com/office/drawing/2014/main" id="{E62D485E-19D8-5F41-9C75-73EC3EF62A41}"/>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48971FD6-FFF3-7147-B0EA-02B8FB554166}"/>
              </a:ext>
            </a:extLst>
          </p:cNvPr>
          <p:cNvSpPr>
            <a:spLocks noGrp="1"/>
          </p:cNvSpPr>
          <p:nvPr>
            <p:ph type="sldNum" sz="quarter" idx="12"/>
          </p:nvPr>
        </p:nvSpPr>
        <p:spPr/>
        <p:txBody>
          <a:bodyPr/>
          <a:lstStyle/>
          <a:p>
            <a:fld id="{CC089242-8D82-8E40-8C51-DECA35319E3C}" type="slidenum">
              <a:rPr lang="sv-SE" smtClean="0"/>
              <a:t>‹#›</a:t>
            </a:fld>
            <a:endParaRPr lang="sv-SE"/>
          </a:p>
        </p:txBody>
      </p:sp>
    </p:spTree>
    <p:extLst>
      <p:ext uri="{BB962C8B-B14F-4D97-AF65-F5344CB8AC3E}">
        <p14:creationId xmlns:p14="http://schemas.microsoft.com/office/powerpoint/2010/main" val="1338018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B147184-4921-424B-8E75-4A0040C7E25D}"/>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1E9DDEDD-0370-634B-8C57-04190D37B5B5}"/>
              </a:ext>
            </a:extLst>
          </p:cNvPr>
          <p:cNvSpPr>
            <a:spLocks noGrp="1"/>
          </p:cNvSpPr>
          <p:nvPr>
            <p:ph sz="half" idx="1"/>
          </p:nvPr>
        </p:nvSpPr>
        <p:spPr>
          <a:xfrm>
            <a:off x="838200" y="1825625"/>
            <a:ext cx="5181600" cy="4351338"/>
          </a:xfrm>
        </p:spPr>
        <p:txBody>
          <a:bodyPr/>
          <a:lstStyle/>
          <a:p>
            <a:r>
              <a:rPr lang="sv-SE"/>
              <a:t>Redigera format för bakgrundstext
Nivå två
Nivå tre
Nivå fyra
Nivå fem</a:t>
            </a:r>
          </a:p>
        </p:txBody>
      </p:sp>
      <p:sp>
        <p:nvSpPr>
          <p:cNvPr id="4" name="Platshållare för innehåll 3">
            <a:extLst>
              <a:ext uri="{FF2B5EF4-FFF2-40B4-BE49-F238E27FC236}">
                <a16:creationId xmlns:a16="http://schemas.microsoft.com/office/drawing/2014/main" id="{7D5EA1A1-34B6-C64B-9C95-0A0D62A812DA}"/>
              </a:ext>
            </a:extLst>
          </p:cNvPr>
          <p:cNvSpPr>
            <a:spLocks noGrp="1"/>
          </p:cNvSpPr>
          <p:nvPr>
            <p:ph sz="half" idx="2"/>
          </p:nvPr>
        </p:nvSpPr>
        <p:spPr>
          <a:xfrm>
            <a:off x="6172200" y="1825625"/>
            <a:ext cx="5181600" cy="4351338"/>
          </a:xfrm>
        </p:spPr>
        <p:txBody>
          <a:bodyPr/>
          <a:lstStyle/>
          <a:p>
            <a:r>
              <a:rPr lang="sv-SE"/>
              <a:t>Redigera format för bakgrundstext
Nivå två
Nivå tre
Nivå fyra
Nivå fem</a:t>
            </a:r>
          </a:p>
        </p:txBody>
      </p:sp>
      <p:sp>
        <p:nvSpPr>
          <p:cNvPr id="5" name="Platshållare för datum 4">
            <a:extLst>
              <a:ext uri="{FF2B5EF4-FFF2-40B4-BE49-F238E27FC236}">
                <a16:creationId xmlns:a16="http://schemas.microsoft.com/office/drawing/2014/main" id="{63C7363A-AE5B-5B4D-9154-582FFD132AB2}"/>
              </a:ext>
            </a:extLst>
          </p:cNvPr>
          <p:cNvSpPr>
            <a:spLocks noGrp="1"/>
          </p:cNvSpPr>
          <p:nvPr>
            <p:ph type="dt" sz="half" idx="10"/>
          </p:nvPr>
        </p:nvSpPr>
        <p:spPr/>
        <p:txBody>
          <a:bodyPr/>
          <a:lstStyle/>
          <a:p>
            <a:fld id="{0BB2017D-25FF-994E-A794-249A1C6A2D44}" type="datetimeFigureOut">
              <a:rPr lang="sv-SE" smtClean="0"/>
              <a:t>2019-12-18</a:t>
            </a:fld>
            <a:endParaRPr lang="sv-SE"/>
          </a:p>
        </p:txBody>
      </p:sp>
      <p:sp>
        <p:nvSpPr>
          <p:cNvPr id="6" name="Platshållare för sidfot 5">
            <a:extLst>
              <a:ext uri="{FF2B5EF4-FFF2-40B4-BE49-F238E27FC236}">
                <a16:creationId xmlns:a16="http://schemas.microsoft.com/office/drawing/2014/main" id="{BB753D80-D97B-4540-9A47-3758CC0D95F2}"/>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C515D005-2E19-A343-8AEE-029C09601522}"/>
              </a:ext>
            </a:extLst>
          </p:cNvPr>
          <p:cNvSpPr>
            <a:spLocks noGrp="1"/>
          </p:cNvSpPr>
          <p:nvPr>
            <p:ph type="sldNum" sz="quarter" idx="12"/>
          </p:nvPr>
        </p:nvSpPr>
        <p:spPr/>
        <p:txBody>
          <a:bodyPr/>
          <a:lstStyle/>
          <a:p>
            <a:fld id="{CC089242-8D82-8E40-8C51-DECA35319E3C}" type="slidenum">
              <a:rPr lang="sv-SE" smtClean="0"/>
              <a:t>‹#›</a:t>
            </a:fld>
            <a:endParaRPr lang="sv-SE"/>
          </a:p>
        </p:txBody>
      </p:sp>
    </p:spTree>
    <p:extLst>
      <p:ext uri="{BB962C8B-B14F-4D97-AF65-F5344CB8AC3E}">
        <p14:creationId xmlns:p14="http://schemas.microsoft.com/office/powerpoint/2010/main" val="3402695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68ABA53-7159-6B4D-B477-BC818587A82F}"/>
              </a:ext>
            </a:extLst>
          </p:cNvPr>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3770D4C2-D210-F948-801E-BB548741C1D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a:t>Redigera format för bakgrundstext
Nivå två
Nivå tre
Nivå fyra
Nivå fem</a:t>
            </a:r>
          </a:p>
        </p:txBody>
      </p:sp>
      <p:sp>
        <p:nvSpPr>
          <p:cNvPr id="4" name="Platshållare för innehåll 3">
            <a:extLst>
              <a:ext uri="{FF2B5EF4-FFF2-40B4-BE49-F238E27FC236}">
                <a16:creationId xmlns:a16="http://schemas.microsoft.com/office/drawing/2014/main" id="{F5D388E6-6593-C64A-97DB-9A19485C34A3}"/>
              </a:ext>
            </a:extLst>
          </p:cNvPr>
          <p:cNvSpPr>
            <a:spLocks noGrp="1"/>
          </p:cNvSpPr>
          <p:nvPr>
            <p:ph sz="half" idx="2"/>
          </p:nvPr>
        </p:nvSpPr>
        <p:spPr>
          <a:xfrm>
            <a:off x="839788" y="2505075"/>
            <a:ext cx="5157787" cy="3684588"/>
          </a:xfrm>
        </p:spPr>
        <p:txBody>
          <a:bodyPr/>
          <a:lstStyle/>
          <a:p>
            <a:r>
              <a:rPr lang="sv-SE"/>
              <a:t>Redigera format för bakgrundstext
Nivå två
Nivå tre
Nivå fyra
Nivå fem</a:t>
            </a:r>
          </a:p>
        </p:txBody>
      </p:sp>
      <p:sp>
        <p:nvSpPr>
          <p:cNvPr id="5" name="Platshållare för text 4">
            <a:extLst>
              <a:ext uri="{FF2B5EF4-FFF2-40B4-BE49-F238E27FC236}">
                <a16:creationId xmlns:a16="http://schemas.microsoft.com/office/drawing/2014/main" id="{A5846038-0A8B-9446-950B-C27F249C97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a:t>Redigera format för bakgrundstext
Nivå två
Nivå tre
Nivå fyra
Nivå fem</a:t>
            </a:r>
          </a:p>
        </p:txBody>
      </p:sp>
      <p:sp>
        <p:nvSpPr>
          <p:cNvPr id="6" name="Platshållare för innehåll 5">
            <a:extLst>
              <a:ext uri="{FF2B5EF4-FFF2-40B4-BE49-F238E27FC236}">
                <a16:creationId xmlns:a16="http://schemas.microsoft.com/office/drawing/2014/main" id="{8BCF8EDD-D3BA-8C4F-9E20-122621FA06C2}"/>
              </a:ext>
            </a:extLst>
          </p:cNvPr>
          <p:cNvSpPr>
            <a:spLocks noGrp="1"/>
          </p:cNvSpPr>
          <p:nvPr>
            <p:ph sz="quarter" idx="4"/>
          </p:nvPr>
        </p:nvSpPr>
        <p:spPr>
          <a:xfrm>
            <a:off x="6172200" y="2505075"/>
            <a:ext cx="5183188" cy="3684588"/>
          </a:xfrm>
        </p:spPr>
        <p:txBody>
          <a:bodyPr/>
          <a:lstStyle/>
          <a:p>
            <a:r>
              <a:rPr lang="sv-SE"/>
              <a:t>Redigera format för bakgrundstext
Nivå två
Nivå tre
Nivå fyra
Nivå fem</a:t>
            </a:r>
          </a:p>
        </p:txBody>
      </p:sp>
      <p:sp>
        <p:nvSpPr>
          <p:cNvPr id="7" name="Platshållare för datum 6">
            <a:extLst>
              <a:ext uri="{FF2B5EF4-FFF2-40B4-BE49-F238E27FC236}">
                <a16:creationId xmlns:a16="http://schemas.microsoft.com/office/drawing/2014/main" id="{8A312DE2-789F-C349-B935-8BD0DD54B841}"/>
              </a:ext>
            </a:extLst>
          </p:cNvPr>
          <p:cNvSpPr>
            <a:spLocks noGrp="1"/>
          </p:cNvSpPr>
          <p:nvPr>
            <p:ph type="dt" sz="half" idx="10"/>
          </p:nvPr>
        </p:nvSpPr>
        <p:spPr/>
        <p:txBody>
          <a:bodyPr/>
          <a:lstStyle/>
          <a:p>
            <a:fld id="{0BB2017D-25FF-994E-A794-249A1C6A2D44}" type="datetimeFigureOut">
              <a:rPr lang="sv-SE" smtClean="0"/>
              <a:t>2019-12-18</a:t>
            </a:fld>
            <a:endParaRPr lang="sv-SE"/>
          </a:p>
        </p:txBody>
      </p:sp>
      <p:sp>
        <p:nvSpPr>
          <p:cNvPr id="8" name="Platshållare för sidfot 7">
            <a:extLst>
              <a:ext uri="{FF2B5EF4-FFF2-40B4-BE49-F238E27FC236}">
                <a16:creationId xmlns:a16="http://schemas.microsoft.com/office/drawing/2014/main" id="{D2F2E296-DBB7-F041-A1A6-488790A10357}"/>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09F43266-1C71-D54A-B08C-CFE0277AAE88}"/>
              </a:ext>
            </a:extLst>
          </p:cNvPr>
          <p:cNvSpPr>
            <a:spLocks noGrp="1"/>
          </p:cNvSpPr>
          <p:nvPr>
            <p:ph type="sldNum" sz="quarter" idx="12"/>
          </p:nvPr>
        </p:nvSpPr>
        <p:spPr/>
        <p:txBody>
          <a:bodyPr/>
          <a:lstStyle/>
          <a:p>
            <a:fld id="{CC089242-8D82-8E40-8C51-DECA35319E3C}" type="slidenum">
              <a:rPr lang="sv-SE" smtClean="0"/>
              <a:t>‹#›</a:t>
            </a:fld>
            <a:endParaRPr lang="sv-SE"/>
          </a:p>
        </p:txBody>
      </p:sp>
    </p:spTree>
    <p:extLst>
      <p:ext uri="{BB962C8B-B14F-4D97-AF65-F5344CB8AC3E}">
        <p14:creationId xmlns:p14="http://schemas.microsoft.com/office/powerpoint/2010/main" val="18324050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689D063-4696-D447-826B-25E0D91E0C32}"/>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B1EFE161-A120-F740-B012-4DBAB51199C8}"/>
              </a:ext>
            </a:extLst>
          </p:cNvPr>
          <p:cNvSpPr>
            <a:spLocks noGrp="1"/>
          </p:cNvSpPr>
          <p:nvPr>
            <p:ph type="dt" sz="half" idx="10"/>
          </p:nvPr>
        </p:nvSpPr>
        <p:spPr/>
        <p:txBody>
          <a:bodyPr/>
          <a:lstStyle/>
          <a:p>
            <a:fld id="{0BB2017D-25FF-994E-A794-249A1C6A2D44}" type="datetimeFigureOut">
              <a:rPr lang="sv-SE" smtClean="0"/>
              <a:t>2019-12-18</a:t>
            </a:fld>
            <a:endParaRPr lang="sv-SE"/>
          </a:p>
        </p:txBody>
      </p:sp>
      <p:sp>
        <p:nvSpPr>
          <p:cNvPr id="4" name="Platshållare för sidfot 3">
            <a:extLst>
              <a:ext uri="{FF2B5EF4-FFF2-40B4-BE49-F238E27FC236}">
                <a16:creationId xmlns:a16="http://schemas.microsoft.com/office/drawing/2014/main" id="{3EA74D7F-0FCA-934C-951F-E31C790471CC}"/>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63200801-68F8-B64C-B8A6-D5D59416C588}"/>
              </a:ext>
            </a:extLst>
          </p:cNvPr>
          <p:cNvSpPr>
            <a:spLocks noGrp="1"/>
          </p:cNvSpPr>
          <p:nvPr>
            <p:ph type="sldNum" sz="quarter" idx="12"/>
          </p:nvPr>
        </p:nvSpPr>
        <p:spPr/>
        <p:txBody>
          <a:bodyPr/>
          <a:lstStyle/>
          <a:p>
            <a:fld id="{CC089242-8D82-8E40-8C51-DECA35319E3C}" type="slidenum">
              <a:rPr lang="sv-SE" smtClean="0"/>
              <a:t>‹#›</a:t>
            </a:fld>
            <a:endParaRPr lang="sv-SE"/>
          </a:p>
        </p:txBody>
      </p:sp>
    </p:spTree>
    <p:extLst>
      <p:ext uri="{BB962C8B-B14F-4D97-AF65-F5344CB8AC3E}">
        <p14:creationId xmlns:p14="http://schemas.microsoft.com/office/powerpoint/2010/main" val="1080730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015F933B-0A28-FB48-B528-897B1DBD342B}"/>
              </a:ext>
            </a:extLst>
          </p:cNvPr>
          <p:cNvSpPr>
            <a:spLocks noGrp="1"/>
          </p:cNvSpPr>
          <p:nvPr>
            <p:ph type="dt" sz="half" idx="10"/>
          </p:nvPr>
        </p:nvSpPr>
        <p:spPr/>
        <p:txBody>
          <a:bodyPr/>
          <a:lstStyle/>
          <a:p>
            <a:fld id="{0BB2017D-25FF-994E-A794-249A1C6A2D44}" type="datetimeFigureOut">
              <a:rPr lang="sv-SE" smtClean="0"/>
              <a:t>2019-12-18</a:t>
            </a:fld>
            <a:endParaRPr lang="sv-SE"/>
          </a:p>
        </p:txBody>
      </p:sp>
      <p:sp>
        <p:nvSpPr>
          <p:cNvPr id="3" name="Platshållare för sidfot 2">
            <a:extLst>
              <a:ext uri="{FF2B5EF4-FFF2-40B4-BE49-F238E27FC236}">
                <a16:creationId xmlns:a16="http://schemas.microsoft.com/office/drawing/2014/main" id="{91D34A7F-206E-E64A-A2D3-10EE7A2D9A77}"/>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8CAECD78-D6FE-8B4B-B4A5-36CAD58E658C}"/>
              </a:ext>
            </a:extLst>
          </p:cNvPr>
          <p:cNvSpPr>
            <a:spLocks noGrp="1"/>
          </p:cNvSpPr>
          <p:nvPr>
            <p:ph type="sldNum" sz="quarter" idx="12"/>
          </p:nvPr>
        </p:nvSpPr>
        <p:spPr/>
        <p:txBody>
          <a:bodyPr/>
          <a:lstStyle/>
          <a:p>
            <a:fld id="{CC089242-8D82-8E40-8C51-DECA35319E3C}" type="slidenum">
              <a:rPr lang="sv-SE" smtClean="0"/>
              <a:t>‹#›</a:t>
            </a:fld>
            <a:endParaRPr lang="sv-SE"/>
          </a:p>
        </p:txBody>
      </p:sp>
    </p:spTree>
    <p:extLst>
      <p:ext uri="{BB962C8B-B14F-4D97-AF65-F5344CB8AC3E}">
        <p14:creationId xmlns:p14="http://schemas.microsoft.com/office/powerpoint/2010/main" val="763734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9E8685B-A856-164F-899E-3A94D7469A43}"/>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7C4B13AF-9983-7D4E-A014-178B4E3F883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sv-SE"/>
              <a:t>Redigera format för bakgrundstext
Nivå två
Nivå tre
Nivå fyra
Nivå fem</a:t>
            </a:r>
          </a:p>
        </p:txBody>
      </p:sp>
      <p:sp>
        <p:nvSpPr>
          <p:cNvPr id="4" name="Platshållare för text 3">
            <a:extLst>
              <a:ext uri="{FF2B5EF4-FFF2-40B4-BE49-F238E27FC236}">
                <a16:creationId xmlns:a16="http://schemas.microsoft.com/office/drawing/2014/main" id="{471969D1-4E34-1D44-8283-55B1482AB6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sv-SE"/>
              <a:t>Redigera format för bakgrundstext
Nivå två
Nivå tre
Nivå fyra
Nivå fem</a:t>
            </a:r>
          </a:p>
        </p:txBody>
      </p:sp>
      <p:sp>
        <p:nvSpPr>
          <p:cNvPr id="5" name="Platshållare för datum 4">
            <a:extLst>
              <a:ext uri="{FF2B5EF4-FFF2-40B4-BE49-F238E27FC236}">
                <a16:creationId xmlns:a16="http://schemas.microsoft.com/office/drawing/2014/main" id="{17EC1551-5783-5245-B49D-809D864485BF}"/>
              </a:ext>
            </a:extLst>
          </p:cNvPr>
          <p:cNvSpPr>
            <a:spLocks noGrp="1"/>
          </p:cNvSpPr>
          <p:nvPr>
            <p:ph type="dt" sz="half" idx="10"/>
          </p:nvPr>
        </p:nvSpPr>
        <p:spPr/>
        <p:txBody>
          <a:bodyPr/>
          <a:lstStyle/>
          <a:p>
            <a:fld id="{0BB2017D-25FF-994E-A794-249A1C6A2D44}" type="datetimeFigureOut">
              <a:rPr lang="sv-SE" smtClean="0"/>
              <a:t>2019-12-18</a:t>
            </a:fld>
            <a:endParaRPr lang="sv-SE"/>
          </a:p>
        </p:txBody>
      </p:sp>
      <p:sp>
        <p:nvSpPr>
          <p:cNvPr id="6" name="Platshållare för sidfot 5">
            <a:extLst>
              <a:ext uri="{FF2B5EF4-FFF2-40B4-BE49-F238E27FC236}">
                <a16:creationId xmlns:a16="http://schemas.microsoft.com/office/drawing/2014/main" id="{B0E7D362-C550-A44B-BD0B-23B297F724F6}"/>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6F1222D6-2F51-F044-A31C-1BD6EE81E7F0}"/>
              </a:ext>
            </a:extLst>
          </p:cNvPr>
          <p:cNvSpPr>
            <a:spLocks noGrp="1"/>
          </p:cNvSpPr>
          <p:nvPr>
            <p:ph type="sldNum" sz="quarter" idx="12"/>
          </p:nvPr>
        </p:nvSpPr>
        <p:spPr/>
        <p:txBody>
          <a:bodyPr/>
          <a:lstStyle/>
          <a:p>
            <a:fld id="{CC089242-8D82-8E40-8C51-DECA35319E3C}" type="slidenum">
              <a:rPr lang="sv-SE" smtClean="0"/>
              <a:t>‹#›</a:t>
            </a:fld>
            <a:endParaRPr lang="sv-SE"/>
          </a:p>
        </p:txBody>
      </p:sp>
    </p:spTree>
    <p:extLst>
      <p:ext uri="{BB962C8B-B14F-4D97-AF65-F5344CB8AC3E}">
        <p14:creationId xmlns:p14="http://schemas.microsoft.com/office/powerpoint/2010/main" val="2857167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F5D362C-4FE2-0543-8E41-9C64D39D09E9}"/>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05256B70-5C75-B048-BEC8-DDF9CCAE2BA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DC3E8871-9EE3-B944-9959-73B5CD7644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sv-SE"/>
              <a:t>Redigera format för bakgrundstext
Nivå två
Nivå tre
Nivå fyra
Nivå fem</a:t>
            </a:r>
          </a:p>
        </p:txBody>
      </p:sp>
      <p:sp>
        <p:nvSpPr>
          <p:cNvPr id="5" name="Platshållare för datum 4">
            <a:extLst>
              <a:ext uri="{FF2B5EF4-FFF2-40B4-BE49-F238E27FC236}">
                <a16:creationId xmlns:a16="http://schemas.microsoft.com/office/drawing/2014/main" id="{95FAD366-C8C8-0649-8547-8AB3DDC60DF5}"/>
              </a:ext>
            </a:extLst>
          </p:cNvPr>
          <p:cNvSpPr>
            <a:spLocks noGrp="1"/>
          </p:cNvSpPr>
          <p:nvPr>
            <p:ph type="dt" sz="half" idx="10"/>
          </p:nvPr>
        </p:nvSpPr>
        <p:spPr/>
        <p:txBody>
          <a:bodyPr/>
          <a:lstStyle/>
          <a:p>
            <a:fld id="{0BB2017D-25FF-994E-A794-249A1C6A2D44}" type="datetimeFigureOut">
              <a:rPr lang="sv-SE" smtClean="0"/>
              <a:t>2019-12-18</a:t>
            </a:fld>
            <a:endParaRPr lang="sv-SE"/>
          </a:p>
        </p:txBody>
      </p:sp>
      <p:sp>
        <p:nvSpPr>
          <p:cNvPr id="6" name="Platshållare för sidfot 5">
            <a:extLst>
              <a:ext uri="{FF2B5EF4-FFF2-40B4-BE49-F238E27FC236}">
                <a16:creationId xmlns:a16="http://schemas.microsoft.com/office/drawing/2014/main" id="{BE7D0BA8-DA79-FC46-A7A3-8CC7ABDDDAF6}"/>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12CDEC72-21AA-A64A-B092-7451752C44D3}"/>
              </a:ext>
            </a:extLst>
          </p:cNvPr>
          <p:cNvSpPr>
            <a:spLocks noGrp="1"/>
          </p:cNvSpPr>
          <p:nvPr>
            <p:ph type="sldNum" sz="quarter" idx="12"/>
          </p:nvPr>
        </p:nvSpPr>
        <p:spPr/>
        <p:txBody>
          <a:bodyPr/>
          <a:lstStyle/>
          <a:p>
            <a:fld id="{CC089242-8D82-8E40-8C51-DECA35319E3C}" type="slidenum">
              <a:rPr lang="sv-SE" smtClean="0"/>
              <a:t>‹#›</a:t>
            </a:fld>
            <a:endParaRPr lang="sv-SE"/>
          </a:p>
        </p:txBody>
      </p:sp>
    </p:spTree>
    <p:extLst>
      <p:ext uri="{BB962C8B-B14F-4D97-AF65-F5344CB8AC3E}">
        <p14:creationId xmlns:p14="http://schemas.microsoft.com/office/powerpoint/2010/main" val="664026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B3E5FD77-BE0C-2E4B-AD73-33AE6BBA6D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DB3C4968-D103-2F4A-B75E-8ED81E9C1F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sv-SE"/>
              <a:t>Redigera format för bakgrundstext
Nivå två
Nivå tre
Nivå fyra
Nivå fem</a:t>
            </a:r>
          </a:p>
        </p:txBody>
      </p:sp>
      <p:sp>
        <p:nvSpPr>
          <p:cNvPr id="4" name="Platshållare för datum 3">
            <a:extLst>
              <a:ext uri="{FF2B5EF4-FFF2-40B4-BE49-F238E27FC236}">
                <a16:creationId xmlns:a16="http://schemas.microsoft.com/office/drawing/2014/main" id="{D1594D2B-EBF3-2847-9A7C-59017322C94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B2017D-25FF-994E-A794-249A1C6A2D44}" type="datetimeFigureOut">
              <a:rPr lang="sv-SE" smtClean="0"/>
              <a:t>2019-12-18</a:t>
            </a:fld>
            <a:endParaRPr lang="sv-SE"/>
          </a:p>
        </p:txBody>
      </p:sp>
      <p:sp>
        <p:nvSpPr>
          <p:cNvPr id="5" name="Platshållare för sidfot 4">
            <a:extLst>
              <a:ext uri="{FF2B5EF4-FFF2-40B4-BE49-F238E27FC236}">
                <a16:creationId xmlns:a16="http://schemas.microsoft.com/office/drawing/2014/main" id="{11DD71FA-7B24-E94E-B016-C95FE94BCA8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a:extLst>
              <a:ext uri="{FF2B5EF4-FFF2-40B4-BE49-F238E27FC236}">
                <a16:creationId xmlns:a16="http://schemas.microsoft.com/office/drawing/2014/main" id="{4C9CCC8C-E8B9-2840-981A-D3F4764FAF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089242-8D82-8E40-8C51-DECA35319E3C}" type="slidenum">
              <a:rPr lang="sv-SE" smtClean="0"/>
              <a:t>‹#›</a:t>
            </a:fld>
            <a:endParaRPr lang="sv-SE"/>
          </a:p>
        </p:txBody>
      </p:sp>
    </p:spTree>
    <p:extLst>
      <p:ext uri="{BB962C8B-B14F-4D97-AF65-F5344CB8AC3E}">
        <p14:creationId xmlns:p14="http://schemas.microsoft.com/office/powerpoint/2010/main" val="19690510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B396ECA6-60DE-554A-BD0E-4B88B35CEFF0}"/>
              </a:ext>
            </a:extLst>
          </p:cNvPr>
          <p:cNvPicPr>
            <a:picLocks noChangeAspect="1"/>
          </p:cNvPicPr>
          <p:nvPr/>
        </p:nvPicPr>
        <p:blipFill>
          <a:blip r:embed="rId2"/>
          <a:stretch>
            <a:fillRect/>
          </a:stretch>
        </p:blipFill>
        <p:spPr>
          <a:xfrm>
            <a:off x="0" y="726379"/>
            <a:ext cx="12192000" cy="6131622"/>
          </a:xfrm>
          <a:prstGeom prst="rect">
            <a:avLst/>
          </a:prstGeom>
        </p:spPr>
      </p:pic>
      <p:pic>
        <p:nvPicPr>
          <p:cNvPr id="8" name="Bildobjekt 7">
            <a:extLst>
              <a:ext uri="{FF2B5EF4-FFF2-40B4-BE49-F238E27FC236}">
                <a16:creationId xmlns:a16="http://schemas.microsoft.com/office/drawing/2014/main" id="{958945B2-A952-3846-8C78-228BE4726065}"/>
              </a:ext>
            </a:extLst>
          </p:cNvPr>
          <p:cNvPicPr>
            <a:picLocks noChangeAspect="1"/>
          </p:cNvPicPr>
          <p:nvPr/>
        </p:nvPicPr>
        <p:blipFill>
          <a:blip r:embed="rId3"/>
          <a:stretch>
            <a:fillRect/>
          </a:stretch>
        </p:blipFill>
        <p:spPr>
          <a:xfrm>
            <a:off x="0" y="0"/>
            <a:ext cx="12192000" cy="726379"/>
          </a:xfrm>
          <a:prstGeom prst="rect">
            <a:avLst/>
          </a:prstGeom>
        </p:spPr>
      </p:pic>
      <p:sp>
        <p:nvSpPr>
          <p:cNvPr id="9" name="textruta 8">
            <a:extLst>
              <a:ext uri="{FF2B5EF4-FFF2-40B4-BE49-F238E27FC236}">
                <a16:creationId xmlns:a16="http://schemas.microsoft.com/office/drawing/2014/main" id="{E936A8AA-18C2-F14D-9263-DF1AB79CA192}"/>
              </a:ext>
            </a:extLst>
          </p:cNvPr>
          <p:cNvSpPr txBox="1"/>
          <p:nvPr/>
        </p:nvSpPr>
        <p:spPr>
          <a:xfrm>
            <a:off x="1025611" y="564797"/>
            <a:ext cx="10687416" cy="707886"/>
          </a:xfrm>
          <a:prstGeom prst="rect">
            <a:avLst/>
          </a:prstGeom>
          <a:noFill/>
        </p:spPr>
        <p:txBody>
          <a:bodyPr wrap="square" rtlCol="0">
            <a:spAutoFit/>
          </a:bodyPr>
          <a:lstStyle/>
          <a:p>
            <a:pPr lvl="1"/>
            <a:r>
              <a:rPr lang="sv-SE" sz="2000" b="1" dirty="0">
                <a:solidFill>
                  <a:schemeClr val="accent1">
                    <a:lumMod val="75000"/>
                  </a:schemeClr>
                </a:solidFill>
              </a:rPr>
              <a:t>Resultat             Metod                 Insikter               Frågor &amp; svar             Kontakt              Neox 		</a:t>
            </a:r>
          </a:p>
        </p:txBody>
      </p:sp>
      <p:pic>
        <p:nvPicPr>
          <p:cNvPr id="3" name="Picture 2">
            <a:extLst>
              <a:ext uri="{FF2B5EF4-FFF2-40B4-BE49-F238E27FC236}">
                <a16:creationId xmlns:a16="http://schemas.microsoft.com/office/drawing/2014/main" id="{8F44BD9A-C7CF-46A8-B881-631E3090CD13}"/>
              </a:ext>
            </a:extLst>
          </p:cNvPr>
          <p:cNvPicPr>
            <a:picLocks noChangeAspect="1"/>
          </p:cNvPicPr>
          <p:nvPr/>
        </p:nvPicPr>
        <p:blipFill>
          <a:blip r:embed="rId4"/>
          <a:stretch>
            <a:fillRect/>
          </a:stretch>
        </p:blipFill>
        <p:spPr>
          <a:xfrm>
            <a:off x="10413050" y="103875"/>
            <a:ext cx="304800" cy="152400"/>
          </a:xfrm>
          <a:prstGeom prst="rect">
            <a:avLst/>
          </a:prstGeom>
        </p:spPr>
      </p:pic>
      <p:pic>
        <p:nvPicPr>
          <p:cNvPr id="5" name="Picture 4">
            <a:extLst>
              <a:ext uri="{FF2B5EF4-FFF2-40B4-BE49-F238E27FC236}">
                <a16:creationId xmlns:a16="http://schemas.microsoft.com/office/drawing/2014/main" id="{619F43BB-7507-4C2F-8361-4B82BC159094}"/>
              </a:ext>
            </a:extLst>
          </p:cNvPr>
          <p:cNvPicPr>
            <a:picLocks noChangeAspect="1"/>
          </p:cNvPicPr>
          <p:nvPr/>
        </p:nvPicPr>
        <p:blipFill>
          <a:blip r:embed="rId5"/>
          <a:stretch>
            <a:fillRect/>
          </a:stretch>
        </p:blipFill>
        <p:spPr>
          <a:xfrm>
            <a:off x="10857432" y="84825"/>
            <a:ext cx="304800" cy="190500"/>
          </a:xfrm>
          <a:prstGeom prst="rect">
            <a:avLst/>
          </a:prstGeom>
        </p:spPr>
      </p:pic>
    </p:spTree>
    <p:extLst>
      <p:ext uri="{BB962C8B-B14F-4D97-AF65-F5344CB8AC3E}">
        <p14:creationId xmlns:p14="http://schemas.microsoft.com/office/powerpoint/2010/main" val="1238783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B396ECA6-60DE-554A-BD0E-4B88B35CEFF0}"/>
              </a:ext>
            </a:extLst>
          </p:cNvPr>
          <p:cNvPicPr>
            <a:picLocks noChangeAspect="1"/>
          </p:cNvPicPr>
          <p:nvPr/>
        </p:nvPicPr>
        <p:blipFill>
          <a:blip r:embed="rId2"/>
          <a:stretch>
            <a:fillRect/>
          </a:stretch>
        </p:blipFill>
        <p:spPr>
          <a:xfrm>
            <a:off x="0" y="726379"/>
            <a:ext cx="12192000" cy="6131622"/>
          </a:xfrm>
          <a:prstGeom prst="rect">
            <a:avLst/>
          </a:prstGeom>
        </p:spPr>
      </p:pic>
      <p:pic>
        <p:nvPicPr>
          <p:cNvPr id="8" name="Bildobjekt 7">
            <a:extLst>
              <a:ext uri="{FF2B5EF4-FFF2-40B4-BE49-F238E27FC236}">
                <a16:creationId xmlns:a16="http://schemas.microsoft.com/office/drawing/2014/main" id="{958945B2-A952-3846-8C78-228BE4726065}"/>
              </a:ext>
            </a:extLst>
          </p:cNvPr>
          <p:cNvPicPr>
            <a:picLocks noChangeAspect="1"/>
          </p:cNvPicPr>
          <p:nvPr/>
        </p:nvPicPr>
        <p:blipFill>
          <a:blip r:embed="rId3"/>
          <a:stretch>
            <a:fillRect/>
          </a:stretch>
        </p:blipFill>
        <p:spPr>
          <a:xfrm>
            <a:off x="0" y="0"/>
            <a:ext cx="12192000" cy="726379"/>
          </a:xfrm>
          <a:prstGeom prst="rect">
            <a:avLst/>
          </a:prstGeom>
        </p:spPr>
      </p:pic>
      <p:sp>
        <p:nvSpPr>
          <p:cNvPr id="10" name="textruta 9">
            <a:extLst>
              <a:ext uri="{FF2B5EF4-FFF2-40B4-BE49-F238E27FC236}">
                <a16:creationId xmlns:a16="http://schemas.microsoft.com/office/drawing/2014/main" id="{26ABA03F-E95E-8E4B-A1AC-57D286F37DDE}"/>
              </a:ext>
            </a:extLst>
          </p:cNvPr>
          <p:cNvSpPr txBox="1"/>
          <p:nvPr/>
        </p:nvSpPr>
        <p:spPr>
          <a:xfrm>
            <a:off x="844348" y="3540325"/>
            <a:ext cx="3929744" cy="1354217"/>
          </a:xfrm>
          <a:prstGeom prst="rect">
            <a:avLst/>
          </a:prstGeom>
          <a:noFill/>
        </p:spPr>
        <p:txBody>
          <a:bodyPr wrap="square" rtlCol="0">
            <a:spAutoFit/>
          </a:bodyPr>
          <a:lstStyle/>
          <a:p>
            <a:r>
              <a:rPr lang="sv-SE" sz="4400" dirty="0">
                <a:solidFill>
                  <a:schemeClr val="bg1"/>
                </a:solidFill>
              </a:rPr>
              <a:t>Vinnare 66% </a:t>
            </a:r>
            <a:endParaRPr lang="sv-SE" sz="3600" dirty="0">
              <a:solidFill>
                <a:schemeClr val="bg1"/>
              </a:solidFill>
            </a:endParaRPr>
          </a:p>
          <a:p>
            <a:r>
              <a:rPr lang="sv-SE" sz="3600" dirty="0">
                <a:solidFill>
                  <a:schemeClr val="bg1"/>
                </a:solidFill>
              </a:rPr>
              <a:t>av börsdagarna</a:t>
            </a:r>
          </a:p>
        </p:txBody>
      </p:sp>
      <p:sp>
        <p:nvSpPr>
          <p:cNvPr id="13" name="textruta 12">
            <a:extLst>
              <a:ext uri="{FF2B5EF4-FFF2-40B4-BE49-F238E27FC236}">
                <a16:creationId xmlns:a16="http://schemas.microsoft.com/office/drawing/2014/main" id="{6176DCC4-B0B4-9E45-84A4-CE553C4AE337}"/>
              </a:ext>
            </a:extLst>
          </p:cNvPr>
          <p:cNvSpPr txBox="1"/>
          <p:nvPr/>
        </p:nvSpPr>
        <p:spPr>
          <a:xfrm>
            <a:off x="4220509" y="4344075"/>
            <a:ext cx="3929744" cy="1154162"/>
          </a:xfrm>
          <a:prstGeom prst="rect">
            <a:avLst/>
          </a:prstGeom>
          <a:noFill/>
        </p:spPr>
        <p:txBody>
          <a:bodyPr wrap="square" rtlCol="0">
            <a:spAutoFit/>
          </a:bodyPr>
          <a:lstStyle/>
          <a:p>
            <a:r>
              <a:rPr lang="sv-SE" sz="4400" dirty="0">
                <a:solidFill>
                  <a:schemeClr val="bg1"/>
                </a:solidFill>
              </a:rPr>
              <a:t>Din portfölj</a:t>
            </a:r>
          </a:p>
          <a:p>
            <a:r>
              <a:rPr lang="sv-SE" sz="2500" dirty="0">
                <a:solidFill>
                  <a:schemeClr val="bg1"/>
                </a:solidFill>
              </a:rPr>
              <a:t>på ditt vanliga konto</a:t>
            </a:r>
          </a:p>
        </p:txBody>
      </p:sp>
      <p:sp>
        <p:nvSpPr>
          <p:cNvPr id="14" name="textruta 13">
            <a:extLst>
              <a:ext uri="{FF2B5EF4-FFF2-40B4-BE49-F238E27FC236}">
                <a16:creationId xmlns:a16="http://schemas.microsoft.com/office/drawing/2014/main" id="{BA043E17-EA8B-DF4F-BC8F-BAEDB9708DED}"/>
              </a:ext>
            </a:extLst>
          </p:cNvPr>
          <p:cNvSpPr txBox="1"/>
          <p:nvPr/>
        </p:nvSpPr>
        <p:spPr>
          <a:xfrm>
            <a:off x="696539" y="2642924"/>
            <a:ext cx="5605939" cy="1446550"/>
          </a:xfrm>
          <a:prstGeom prst="rect">
            <a:avLst/>
          </a:prstGeom>
          <a:noFill/>
        </p:spPr>
        <p:txBody>
          <a:bodyPr wrap="square" rtlCol="0">
            <a:spAutoFit/>
          </a:bodyPr>
          <a:lstStyle/>
          <a:p>
            <a:r>
              <a:rPr lang="sv-SE" sz="4400" dirty="0">
                <a:solidFill>
                  <a:schemeClr val="bg1"/>
                </a:solidFill>
              </a:rPr>
              <a:t>1,07%-enheter bättre än börsen per månad</a:t>
            </a:r>
            <a:endParaRPr lang="sv-SE" sz="3600" dirty="0">
              <a:solidFill>
                <a:schemeClr val="bg1"/>
              </a:solidFill>
            </a:endParaRPr>
          </a:p>
        </p:txBody>
      </p:sp>
      <p:sp>
        <p:nvSpPr>
          <p:cNvPr id="15" name="textruta 14">
            <a:extLst>
              <a:ext uri="{FF2B5EF4-FFF2-40B4-BE49-F238E27FC236}">
                <a16:creationId xmlns:a16="http://schemas.microsoft.com/office/drawing/2014/main" id="{ECFA1BD1-8BB9-E94E-B1D9-E0EFB9C7499C}"/>
              </a:ext>
            </a:extLst>
          </p:cNvPr>
          <p:cNvSpPr txBox="1"/>
          <p:nvPr/>
        </p:nvSpPr>
        <p:spPr>
          <a:xfrm>
            <a:off x="4852886" y="3769628"/>
            <a:ext cx="2388844" cy="938719"/>
          </a:xfrm>
          <a:prstGeom prst="rect">
            <a:avLst/>
          </a:prstGeom>
          <a:noFill/>
        </p:spPr>
        <p:txBody>
          <a:bodyPr wrap="square" rtlCol="0">
            <a:spAutoFit/>
          </a:bodyPr>
          <a:lstStyle/>
          <a:p>
            <a:r>
              <a:rPr lang="sv-SE" sz="5500" dirty="0">
                <a:solidFill>
                  <a:schemeClr val="bg1"/>
                </a:solidFill>
              </a:rPr>
              <a:t>Neox</a:t>
            </a:r>
          </a:p>
        </p:txBody>
      </p:sp>
      <p:sp>
        <p:nvSpPr>
          <p:cNvPr id="2" name="Rektangel 1">
            <a:extLst>
              <a:ext uri="{FF2B5EF4-FFF2-40B4-BE49-F238E27FC236}">
                <a16:creationId xmlns:a16="http://schemas.microsoft.com/office/drawing/2014/main" id="{82C7B81C-FF05-D843-BC91-B075A38B301F}"/>
              </a:ext>
            </a:extLst>
          </p:cNvPr>
          <p:cNvSpPr/>
          <p:nvPr/>
        </p:nvSpPr>
        <p:spPr>
          <a:xfrm>
            <a:off x="4910797" y="3661739"/>
            <a:ext cx="1632435" cy="369332"/>
          </a:xfrm>
          <a:prstGeom prst="rect">
            <a:avLst/>
          </a:prstGeom>
        </p:spPr>
        <p:txBody>
          <a:bodyPr wrap="none">
            <a:spAutoFit/>
          </a:bodyPr>
          <a:lstStyle/>
          <a:p>
            <a:r>
              <a:rPr lang="sv-SE" dirty="0">
                <a:solidFill>
                  <a:schemeClr val="bg1"/>
                </a:solidFill>
              </a:rPr>
              <a:t>Välkommen till </a:t>
            </a:r>
          </a:p>
        </p:txBody>
      </p:sp>
      <p:pic>
        <p:nvPicPr>
          <p:cNvPr id="11" name="Bildobjekt 10">
            <a:extLst>
              <a:ext uri="{FF2B5EF4-FFF2-40B4-BE49-F238E27FC236}">
                <a16:creationId xmlns:a16="http://schemas.microsoft.com/office/drawing/2014/main" id="{4A1F333D-18A7-9446-AAE8-8237773A1864}"/>
              </a:ext>
            </a:extLst>
          </p:cNvPr>
          <p:cNvPicPr>
            <a:picLocks noChangeAspect="1"/>
          </p:cNvPicPr>
          <p:nvPr/>
        </p:nvPicPr>
        <p:blipFill>
          <a:blip r:embed="rId4"/>
          <a:stretch>
            <a:fillRect/>
          </a:stretch>
        </p:blipFill>
        <p:spPr>
          <a:xfrm>
            <a:off x="7596669" y="3105517"/>
            <a:ext cx="3640077" cy="2054301"/>
          </a:xfrm>
          <a:prstGeom prst="rect">
            <a:avLst/>
          </a:prstGeom>
        </p:spPr>
      </p:pic>
      <p:sp>
        <p:nvSpPr>
          <p:cNvPr id="3" name="Triangel 2">
            <a:extLst>
              <a:ext uri="{FF2B5EF4-FFF2-40B4-BE49-F238E27FC236}">
                <a16:creationId xmlns:a16="http://schemas.microsoft.com/office/drawing/2014/main" id="{3BE77D49-0FF5-B24C-81B0-A6773954E399}"/>
              </a:ext>
            </a:extLst>
          </p:cNvPr>
          <p:cNvSpPr/>
          <p:nvPr/>
        </p:nvSpPr>
        <p:spPr>
          <a:xfrm rot="5400000">
            <a:off x="8555965" y="3840480"/>
            <a:ext cx="832975" cy="753908"/>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2" name="textruta 11">
            <a:extLst>
              <a:ext uri="{FF2B5EF4-FFF2-40B4-BE49-F238E27FC236}">
                <a16:creationId xmlns:a16="http://schemas.microsoft.com/office/drawing/2014/main" id="{452E37CC-DBB9-8C46-B3A4-2EBAF3A9D7A0}"/>
              </a:ext>
            </a:extLst>
          </p:cNvPr>
          <p:cNvSpPr txBox="1"/>
          <p:nvPr/>
        </p:nvSpPr>
        <p:spPr>
          <a:xfrm>
            <a:off x="2563222" y="1971770"/>
            <a:ext cx="4954653" cy="1585049"/>
          </a:xfrm>
          <a:prstGeom prst="rect">
            <a:avLst/>
          </a:prstGeom>
          <a:noFill/>
        </p:spPr>
        <p:txBody>
          <a:bodyPr wrap="square" rtlCol="0">
            <a:spAutoFit/>
          </a:bodyPr>
          <a:lstStyle/>
          <a:p>
            <a:r>
              <a:rPr lang="sv-SE" sz="4300" dirty="0">
                <a:solidFill>
                  <a:schemeClr val="bg1"/>
                </a:solidFill>
              </a:rPr>
              <a:t>”Våra portföljer ger </a:t>
            </a:r>
            <a:r>
              <a:rPr lang="sv-SE" sz="3600" dirty="0">
                <a:solidFill>
                  <a:schemeClr val="bg1"/>
                </a:solidFill>
              </a:rPr>
              <a:t>stabilt bättre än börsen”</a:t>
            </a:r>
          </a:p>
          <a:p>
            <a:pPr algn="r"/>
            <a:r>
              <a:rPr lang="sv-SE" i="1" dirty="0">
                <a:solidFill>
                  <a:schemeClr val="bg1"/>
                </a:solidFill>
              </a:rPr>
              <a:t>Peter Sjöholm, förvaltare Neox.</a:t>
            </a:r>
            <a:endParaRPr lang="sv-SE" dirty="0">
              <a:solidFill>
                <a:schemeClr val="bg1"/>
              </a:solidFill>
            </a:endParaRPr>
          </a:p>
        </p:txBody>
      </p:sp>
      <p:sp>
        <p:nvSpPr>
          <p:cNvPr id="17" name="textruta 16">
            <a:extLst>
              <a:ext uri="{FF2B5EF4-FFF2-40B4-BE49-F238E27FC236}">
                <a16:creationId xmlns:a16="http://schemas.microsoft.com/office/drawing/2014/main" id="{21B72165-D4DF-0940-8D13-5D3E9EC84B9A}"/>
              </a:ext>
            </a:extLst>
          </p:cNvPr>
          <p:cNvSpPr txBox="1"/>
          <p:nvPr/>
        </p:nvSpPr>
        <p:spPr>
          <a:xfrm>
            <a:off x="623843" y="564797"/>
            <a:ext cx="11089184" cy="338554"/>
          </a:xfrm>
          <a:prstGeom prst="rect">
            <a:avLst/>
          </a:prstGeom>
          <a:noFill/>
        </p:spPr>
        <p:txBody>
          <a:bodyPr wrap="square" rtlCol="0">
            <a:spAutoFit/>
          </a:bodyPr>
          <a:lstStyle/>
          <a:p>
            <a:pPr lvl="1"/>
            <a:r>
              <a:rPr lang="sv-SE" sz="1600" b="1" dirty="0">
                <a:solidFill>
                  <a:srgbClr val="FF0000"/>
                </a:solidFill>
              </a:rPr>
              <a:t>Hem    </a:t>
            </a:r>
            <a:r>
              <a:rPr lang="sv-SE" sz="1600" b="1" dirty="0">
                <a:solidFill>
                  <a:srgbClr val="002060"/>
                </a:solidFill>
              </a:rPr>
              <a:t>Produkter &amp; Tjänster    Fond    Resultat    Metod    Insikter    Frågor &amp; svar  Kontakt  Neox </a:t>
            </a:r>
            <a:r>
              <a:rPr lang="sv-SE" sz="1600" b="1" dirty="0">
                <a:solidFill>
                  <a:schemeClr val="accent1">
                    <a:lumMod val="75000"/>
                  </a:schemeClr>
                </a:solidFill>
              </a:rPr>
              <a:t>		</a:t>
            </a:r>
          </a:p>
        </p:txBody>
      </p:sp>
    </p:spTree>
    <p:extLst>
      <p:ext uri="{BB962C8B-B14F-4D97-AF65-F5344CB8AC3E}">
        <p14:creationId xmlns:p14="http://schemas.microsoft.com/office/powerpoint/2010/main" val="1337569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250"/>
                                        <p:tgtEl>
                                          <p:spTgt spid="3"/>
                                        </p:tgtEl>
                                      </p:cBhvr>
                                    </p:animEffect>
                                  </p:childTnLst>
                                </p:cTn>
                              </p:par>
                            </p:childTnLst>
                          </p:cTn>
                        </p:par>
                        <p:par>
                          <p:cTn id="14" fill="hold">
                            <p:stCondLst>
                              <p:cond delay="2000"/>
                            </p:stCondLst>
                            <p:childTnLst>
                              <p:par>
                                <p:cTn id="15" presetID="10" presetClass="exit" presetSubtype="0" fill="hold" grpId="1" nodeType="afterEffect">
                                  <p:stCondLst>
                                    <p:cond delay="0"/>
                                  </p:stCondLst>
                                  <p:childTnLst>
                                    <p:animEffect transition="out" filter="fade">
                                      <p:cBhvr>
                                        <p:cTn id="16" dur="1000"/>
                                        <p:tgtEl>
                                          <p:spTgt spid="12"/>
                                        </p:tgtEl>
                                      </p:cBhvr>
                                    </p:animEffect>
                                    <p:set>
                                      <p:cBhvr>
                                        <p:cTn id="17" dur="1" fill="hold">
                                          <p:stCondLst>
                                            <p:cond delay="999"/>
                                          </p:stCondLst>
                                        </p:cTn>
                                        <p:tgtEl>
                                          <p:spTgt spid="12"/>
                                        </p:tgtEl>
                                        <p:attrNameLst>
                                          <p:attrName>style.visibility</p:attrName>
                                        </p:attrNameLst>
                                      </p:cBhvr>
                                      <p:to>
                                        <p:strVal val="hidden"/>
                                      </p:to>
                                    </p:set>
                                  </p:childTnLst>
                                </p:cTn>
                              </p:par>
                              <p:par>
                                <p:cTn id="18" presetID="10" presetClass="entr" presetSubtype="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2000"/>
                                        <p:tgtEl>
                                          <p:spTgt spid="10"/>
                                        </p:tgtEl>
                                      </p:cBhvr>
                                    </p:animEffect>
                                  </p:childTnLst>
                                </p:cTn>
                              </p:par>
                            </p:childTnLst>
                          </p:cTn>
                        </p:par>
                        <p:par>
                          <p:cTn id="21" fill="hold">
                            <p:stCondLst>
                              <p:cond delay="4000"/>
                            </p:stCondLst>
                            <p:childTnLst>
                              <p:par>
                                <p:cTn id="22" presetID="10" presetClass="exit" presetSubtype="0" fill="hold" grpId="1" nodeType="afterEffect">
                                  <p:stCondLst>
                                    <p:cond delay="0"/>
                                  </p:stCondLst>
                                  <p:childTnLst>
                                    <p:animEffect transition="out" filter="fade">
                                      <p:cBhvr>
                                        <p:cTn id="23" dur="750"/>
                                        <p:tgtEl>
                                          <p:spTgt spid="10"/>
                                        </p:tgtEl>
                                      </p:cBhvr>
                                    </p:animEffect>
                                    <p:set>
                                      <p:cBhvr>
                                        <p:cTn id="24" dur="1" fill="hold">
                                          <p:stCondLst>
                                            <p:cond delay="749"/>
                                          </p:stCondLst>
                                        </p:cTn>
                                        <p:tgtEl>
                                          <p:spTgt spid="10"/>
                                        </p:tgtEl>
                                        <p:attrNameLst>
                                          <p:attrName>style.visibility</p:attrName>
                                        </p:attrNameLst>
                                      </p:cBhvr>
                                      <p:to>
                                        <p:strVal val="hidden"/>
                                      </p:to>
                                    </p:set>
                                  </p:childTnLst>
                                </p:cTn>
                              </p:par>
                              <p:par>
                                <p:cTn id="25" presetID="10" presetClass="entr" presetSubtype="0" fill="hold" grpId="1"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1000"/>
                                        <p:tgtEl>
                                          <p:spTgt spid="13"/>
                                        </p:tgtEl>
                                      </p:cBhvr>
                                    </p:animEffect>
                                  </p:childTnLst>
                                </p:cTn>
                              </p:par>
                            </p:childTnLst>
                          </p:cTn>
                        </p:par>
                        <p:par>
                          <p:cTn id="28" fill="hold">
                            <p:stCondLst>
                              <p:cond delay="5000"/>
                            </p:stCondLst>
                            <p:childTnLst>
                              <p:par>
                                <p:cTn id="29" presetID="10" presetClass="exit" presetSubtype="0" fill="hold" grpId="0" nodeType="afterEffect">
                                  <p:stCondLst>
                                    <p:cond delay="0"/>
                                  </p:stCondLst>
                                  <p:childTnLst>
                                    <p:animEffect transition="out" filter="fade">
                                      <p:cBhvr>
                                        <p:cTn id="30" dur="1000"/>
                                        <p:tgtEl>
                                          <p:spTgt spid="13"/>
                                        </p:tgtEl>
                                      </p:cBhvr>
                                    </p:animEffect>
                                    <p:set>
                                      <p:cBhvr>
                                        <p:cTn id="31" dur="1" fill="hold">
                                          <p:stCondLst>
                                            <p:cond delay="999"/>
                                          </p:stCondLst>
                                        </p:cTn>
                                        <p:tgtEl>
                                          <p:spTgt spid="13"/>
                                        </p:tgtEl>
                                        <p:attrNameLst>
                                          <p:attrName>style.visibility</p:attrName>
                                        </p:attrNameLst>
                                      </p:cBhvr>
                                      <p:to>
                                        <p:strVal val="hidden"/>
                                      </p:to>
                                    </p:set>
                                  </p:childTnLst>
                                </p:cTn>
                              </p:par>
                            </p:childTnLst>
                          </p:cTn>
                        </p:par>
                        <p:par>
                          <p:cTn id="32" fill="hold">
                            <p:stCondLst>
                              <p:cond delay="60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3250"/>
                                        <p:tgtEl>
                                          <p:spTgt spid="14"/>
                                        </p:tgtEl>
                                      </p:cBhvr>
                                    </p:animEffect>
                                  </p:childTnLst>
                                </p:cTn>
                              </p:par>
                            </p:childTnLst>
                          </p:cTn>
                        </p:par>
                        <p:par>
                          <p:cTn id="36" fill="hold">
                            <p:stCondLst>
                              <p:cond delay="9250"/>
                            </p:stCondLst>
                            <p:childTnLst>
                              <p:par>
                                <p:cTn id="37" presetID="10" presetClass="exit" presetSubtype="0" fill="hold" grpId="1" nodeType="afterEffect">
                                  <p:stCondLst>
                                    <p:cond delay="0"/>
                                  </p:stCondLst>
                                  <p:childTnLst>
                                    <p:animEffect transition="out" filter="fade">
                                      <p:cBhvr>
                                        <p:cTn id="38" dur="2000"/>
                                        <p:tgtEl>
                                          <p:spTgt spid="14"/>
                                        </p:tgtEl>
                                      </p:cBhvr>
                                    </p:animEffect>
                                    <p:set>
                                      <p:cBhvr>
                                        <p:cTn id="39" dur="1" fill="hold">
                                          <p:stCondLst>
                                            <p:cond delay="1999"/>
                                          </p:stCondLst>
                                        </p:cTn>
                                        <p:tgtEl>
                                          <p:spTgt spid="14"/>
                                        </p:tgtEl>
                                        <p:attrNameLst>
                                          <p:attrName>style.visibility</p:attrName>
                                        </p:attrNameLst>
                                      </p:cBhvr>
                                      <p:to>
                                        <p:strVal val="hidden"/>
                                      </p:to>
                                    </p:set>
                                  </p:childTnLst>
                                </p:cTn>
                              </p:par>
                            </p:childTnLst>
                          </p:cTn>
                        </p:par>
                        <p:par>
                          <p:cTn id="40" fill="hold">
                            <p:stCondLst>
                              <p:cond delay="1125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11750"/>
                            </p:stCondLst>
                            <p:childTnLst>
                              <p:par>
                                <p:cTn id="45" presetID="10" presetClass="entr" presetSubtype="0"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1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3" grpId="0"/>
      <p:bldP spid="13" grpId="1"/>
      <p:bldP spid="14" grpId="0"/>
      <p:bldP spid="14" grpId="1"/>
      <p:bldP spid="15" grpId="0"/>
      <p:bldP spid="2" grpId="0"/>
      <p:bldP spid="3" grpId="0" animBg="1"/>
      <p:bldP spid="12" grpId="0"/>
      <p:bldP spid="12"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B396ECA6-60DE-554A-BD0E-4B88B35CEFF0}"/>
              </a:ext>
            </a:extLst>
          </p:cNvPr>
          <p:cNvPicPr>
            <a:picLocks noChangeAspect="1"/>
          </p:cNvPicPr>
          <p:nvPr/>
        </p:nvPicPr>
        <p:blipFill>
          <a:blip r:embed="rId2"/>
          <a:stretch>
            <a:fillRect/>
          </a:stretch>
        </p:blipFill>
        <p:spPr>
          <a:xfrm>
            <a:off x="-3011" y="715841"/>
            <a:ext cx="12192000" cy="6250595"/>
          </a:xfrm>
          <a:prstGeom prst="rect">
            <a:avLst/>
          </a:prstGeom>
        </p:spPr>
      </p:pic>
      <p:pic>
        <p:nvPicPr>
          <p:cNvPr id="8" name="Bildobjekt 7">
            <a:extLst>
              <a:ext uri="{FF2B5EF4-FFF2-40B4-BE49-F238E27FC236}">
                <a16:creationId xmlns:a16="http://schemas.microsoft.com/office/drawing/2014/main" id="{958945B2-A952-3846-8C78-228BE4726065}"/>
              </a:ext>
            </a:extLst>
          </p:cNvPr>
          <p:cNvPicPr>
            <a:picLocks noChangeAspect="1"/>
          </p:cNvPicPr>
          <p:nvPr/>
        </p:nvPicPr>
        <p:blipFill>
          <a:blip r:embed="rId3"/>
          <a:stretch>
            <a:fillRect/>
          </a:stretch>
        </p:blipFill>
        <p:spPr>
          <a:xfrm>
            <a:off x="0" y="0"/>
            <a:ext cx="12192000" cy="726379"/>
          </a:xfrm>
          <a:prstGeom prst="rect">
            <a:avLst/>
          </a:prstGeom>
        </p:spPr>
      </p:pic>
      <p:pic>
        <p:nvPicPr>
          <p:cNvPr id="7" name="Bildobjekt 6">
            <a:extLst>
              <a:ext uri="{FF2B5EF4-FFF2-40B4-BE49-F238E27FC236}">
                <a16:creationId xmlns:a16="http://schemas.microsoft.com/office/drawing/2014/main" id="{ACEBAF0C-7365-6546-AB11-DD3025F1D220}"/>
              </a:ext>
            </a:extLst>
          </p:cNvPr>
          <p:cNvPicPr>
            <a:picLocks noChangeAspect="1"/>
          </p:cNvPicPr>
          <p:nvPr/>
        </p:nvPicPr>
        <p:blipFill>
          <a:blip r:embed="rId4"/>
          <a:stretch>
            <a:fillRect/>
          </a:stretch>
        </p:blipFill>
        <p:spPr>
          <a:xfrm>
            <a:off x="-3724198" y="3362494"/>
            <a:ext cx="3253548" cy="1836161"/>
          </a:xfrm>
          <a:prstGeom prst="rect">
            <a:avLst/>
          </a:prstGeom>
        </p:spPr>
      </p:pic>
      <p:sp>
        <p:nvSpPr>
          <p:cNvPr id="10" name="Triangel 9">
            <a:extLst>
              <a:ext uri="{FF2B5EF4-FFF2-40B4-BE49-F238E27FC236}">
                <a16:creationId xmlns:a16="http://schemas.microsoft.com/office/drawing/2014/main" id="{22FE4A3B-B180-B84A-87FE-30B918003A1A}"/>
              </a:ext>
            </a:extLst>
          </p:cNvPr>
          <p:cNvSpPr/>
          <p:nvPr/>
        </p:nvSpPr>
        <p:spPr>
          <a:xfrm rot="5400000">
            <a:off x="-2701146" y="3988727"/>
            <a:ext cx="832975" cy="753908"/>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textruta 2">
            <a:extLst>
              <a:ext uri="{FF2B5EF4-FFF2-40B4-BE49-F238E27FC236}">
                <a16:creationId xmlns:a16="http://schemas.microsoft.com/office/drawing/2014/main" id="{D4F48E68-8D56-B346-83FC-AFC4D23626C2}"/>
              </a:ext>
            </a:extLst>
          </p:cNvPr>
          <p:cNvSpPr txBox="1"/>
          <p:nvPr/>
        </p:nvSpPr>
        <p:spPr>
          <a:xfrm>
            <a:off x="5269230" y="1281195"/>
            <a:ext cx="6122124" cy="6035040"/>
          </a:xfrm>
          <a:prstGeom prst="rect">
            <a:avLst/>
          </a:prstGeom>
          <a:solidFill>
            <a:schemeClr val="bg1">
              <a:alpha val="55000"/>
            </a:schemeClr>
          </a:solidFill>
        </p:spPr>
        <p:txBody>
          <a:bodyPr wrap="square" rtlCol="0">
            <a:spAutoFit/>
          </a:bodyPr>
          <a:lstStyle/>
          <a:p>
            <a:endParaRPr lang="sv-SE" dirty="0"/>
          </a:p>
        </p:txBody>
      </p:sp>
      <p:sp>
        <p:nvSpPr>
          <p:cNvPr id="11" name="textruta 10">
            <a:extLst>
              <a:ext uri="{FF2B5EF4-FFF2-40B4-BE49-F238E27FC236}">
                <a16:creationId xmlns:a16="http://schemas.microsoft.com/office/drawing/2014/main" id="{36F05061-7359-2948-B6E1-2534AC0B86E0}"/>
              </a:ext>
            </a:extLst>
          </p:cNvPr>
          <p:cNvSpPr txBox="1"/>
          <p:nvPr/>
        </p:nvSpPr>
        <p:spPr>
          <a:xfrm>
            <a:off x="6207288" y="1603507"/>
            <a:ext cx="4517861" cy="5432256"/>
          </a:xfrm>
          <a:prstGeom prst="rect">
            <a:avLst/>
          </a:prstGeom>
          <a:noFill/>
        </p:spPr>
        <p:txBody>
          <a:bodyPr wrap="square" rtlCol="0">
            <a:spAutoFit/>
          </a:bodyPr>
          <a:lstStyle/>
          <a:p>
            <a:r>
              <a:rPr lang="sv-SE" sz="1100" b="1" dirty="0">
                <a:solidFill>
                  <a:schemeClr val="accent5">
                    <a:lumMod val="75000"/>
                  </a:schemeClr>
                </a:solidFill>
              </a:rPr>
              <a:t>Resultat: </a:t>
            </a:r>
            <a:br>
              <a:rPr lang="sv-SE" sz="1100" b="1" dirty="0">
                <a:solidFill>
                  <a:schemeClr val="accent5">
                    <a:lumMod val="75000"/>
                  </a:schemeClr>
                </a:solidFill>
              </a:rPr>
            </a:br>
            <a:r>
              <a:rPr lang="sv-SE" sz="1600" b="1" dirty="0">
                <a:solidFill>
                  <a:schemeClr val="accent5">
                    <a:lumMod val="50000"/>
                  </a:schemeClr>
                </a:solidFill>
              </a:rPr>
              <a:t>Stabilt bättre än börsen</a:t>
            </a:r>
          </a:p>
          <a:p>
            <a:r>
              <a:rPr lang="sv-SE" sz="1600" dirty="0"/>
              <a:t> </a:t>
            </a:r>
          </a:p>
          <a:p>
            <a:r>
              <a:rPr lang="sv-SE" sz="1600" dirty="0"/>
              <a:t>Våra portföljer slår börsen 66 av 100 dagar. Eller 3 av 4 kvartal.  Varje år har vi sedan start givit bättre avkastning än börsen. Det visar våra nio år av förvaltning.</a:t>
            </a:r>
          </a:p>
          <a:p>
            <a:endParaRPr lang="sv-SE" sz="1600" dirty="0"/>
          </a:p>
          <a:p>
            <a:r>
              <a:rPr lang="sv-SE" sz="1600" dirty="0"/>
              <a:t>I snitt slår vi börsen med 1,07%-enheter per år månad. Siffran kan låta liten, men ger stor effekt på sikt. </a:t>
            </a:r>
          </a:p>
          <a:p>
            <a:endParaRPr lang="sv-SE" sz="1600" dirty="0"/>
          </a:p>
          <a:p>
            <a:r>
              <a:rPr lang="sv-SE" sz="1600" dirty="0"/>
              <a:t>Vår förvaltning har varje år i snitt avkastat mer än dubbelt bättre än börsen. Samtidigt som värdet i våra portföljer växer mer stabilt.</a:t>
            </a:r>
          </a:p>
          <a:p>
            <a:endParaRPr lang="sv-SE" sz="1600" dirty="0"/>
          </a:p>
          <a:p>
            <a:endParaRPr lang="sv-SE" sz="1600" dirty="0"/>
          </a:p>
          <a:p>
            <a:r>
              <a:rPr lang="sv-SE" sz="1600" b="1" dirty="0"/>
              <a:t>Vår metod</a:t>
            </a:r>
          </a:p>
          <a:p>
            <a:endParaRPr lang="sv-SE" sz="1600" b="1" dirty="0"/>
          </a:p>
          <a:p>
            <a:r>
              <a:rPr lang="sv-SE" sz="1600" dirty="0"/>
              <a:t>Hur kan vi vara så exakta och säkra på våra förväntningar?</a:t>
            </a:r>
          </a:p>
          <a:p>
            <a:r>
              <a:rPr lang="sv-SE" sz="1600" dirty="0"/>
              <a:t> </a:t>
            </a:r>
            <a:endParaRPr lang="sv-SE" sz="1600" b="1" dirty="0"/>
          </a:p>
        </p:txBody>
      </p:sp>
      <p:graphicFrame>
        <p:nvGraphicFramePr>
          <p:cNvPr id="12" name="Diagram 11">
            <a:extLst>
              <a:ext uri="{FF2B5EF4-FFF2-40B4-BE49-F238E27FC236}">
                <a16:creationId xmlns:a16="http://schemas.microsoft.com/office/drawing/2014/main" id="{D1F53545-416C-4C47-BA42-AE92CEE95B52}"/>
              </a:ext>
            </a:extLst>
          </p:cNvPr>
          <p:cNvGraphicFramePr>
            <a:graphicFrameLocks/>
          </p:cNvGraphicFramePr>
          <p:nvPr>
            <p:extLst>
              <p:ext uri="{D42A27DB-BD31-4B8C-83A1-F6EECF244321}">
                <p14:modId xmlns:p14="http://schemas.microsoft.com/office/powerpoint/2010/main" val="3301657398"/>
              </p:ext>
            </p:extLst>
          </p:nvPr>
        </p:nvGraphicFramePr>
        <p:xfrm>
          <a:off x="-4739833" y="3323585"/>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4" name="textruta 3">
            <a:extLst>
              <a:ext uri="{FF2B5EF4-FFF2-40B4-BE49-F238E27FC236}">
                <a16:creationId xmlns:a16="http://schemas.microsoft.com/office/drawing/2014/main" id="{7FD0BFB8-DA69-6F4D-9B8B-0AEDBFEB1E41}"/>
              </a:ext>
            </a:extLst>
          </p:cNvPr>
          <p:cNvSpPr txBox="1"/>
          <p:nvPr/>
        </p:nvSpPr>
        <p:spPr>
          <a:xfrm>
            <a:off x="-895921" y="4758118"/>
            <a:ext cx="610931" cy="430887"/>
          </a:xfrm>
          <a:prstGeom prst="rect">
            <a:avLst/>
          </a:prstGeom>
          <a:noFill/>
        </p:spPr>
        <p:txBody>
          <a:bodyPr wrap="square" rtlCol="0">
            <a:spAutoFit/>
          </a:bodyPr>
          <a:lstStyle/>
          <a:p>
            <a:r>
              <a:rPr lang="sv-SE" sz="1100" dirty="0"/>
              <a:t>Snittet 1,07%</a:t>
            </a:r>
          </a:p>
        </p:txBody>
      </p:sp>
      <p:graphicFrame>
        <p:nvGraphicFramePr>
          <p:cNvPr id="15" name="Diagram 14">
            <a:extLst>
              <a:ext uri="{FF2B5EF4-FFF2-40B4-BE49-F238E27FC236}">
                <a16:creationId xmlns:a16="http://schemas.microsoft.com/office/drawing/2014/main" id="{708C0EB6-57EA-0848-BA75-920E93B202EA}"/>
              </a:ext>
            </a:extLst>
          </p:cNvPr>
          <p:cNvGraphicFramePr>
            <a:graphicFrameLocks/>
          </p:cNvGraphicFramePr>
          <p:nvPr>
            <p:extLst>
              <p:ext uri="{D42A27DB-BD31-4B8C-83A1-F6EECF244321}">
                <p14:modId xmlns:p14="http://schemas.microsoft.com/office/powerpoint/2010/main" val="1631977936"/>
              </p:ext>
            </p:extLst>
          </p:nvPr>
        </p:nvGraphicFramePr>
        <p:xfrm>
          <a:off x="160816" y="-3237976"/>
          <a:ext cx="4888703" cy="2829662"/>
        </p:xfrm>
        <a:graphic>
          <a:graphicData uri="http://schemas.openxmlformats.org/drawingml/2006/chart">
            <c:chart xmlns:c="http://schemas.openxmlformats.org/drawingml/2006/chart" xmlns:r="http://schemas.openxmlformats.org/officeDocument/2006/relationships" r:id="rId6"/>
          </a:graphicData>
        </a:graphic>
      </p:graphicFrame>
      <p:sp>
        <p:nvSpPr>
          <p:cNvPr id="18" name="textruta 17">
            <a:extLst>
              <a:ext uri="{FF2B5EF4-FFF2-40B4-BE49-F238E27FC236}">
                <a16:creationId xmlns:a16="http://schemas.microsoft.com/office/drawing/2014/main" id="{0677F648-C714-7C45-89D5-004AE93F42C8}"/>
              </a:ext>
            </a:extLst>
          </p:cNvPr>
          <p:cNvSpPr txBox="1"/>
          <p:nvPr/>
        </p:nvSpPr>
        <p:spPr>
          <a:xfrm>
            <a:off x="1336459" y="-1297210"/>
            <a:ext cx="2537416" cy="369332"/>
          </a:xfrm>
          <a:prstGeom prst="rect">
            <a:avLst/>
          </a:prstGeom>
          <a:solidFill>
            <a:schemeClr val="bg1"/>
          </a:solidFill>
        </p:spPr>
        <p:txBody>
          <a:bodyPr wrap="square" rtlCol="0">
            <a:spAutoFit/>
          </a:bodyPr>
          <a:lstStyle/>
          <a:p>
            <a:r>
              <a:rPr lang="sv-SE" sz="900" dirty="0"/>
              <a:t>Neox Europa har sedan start slagit den europeiska marknaden. I snitt 13 procentenheter per år.</a:t>
            </a:r>
          </a:p>
        </p:txBody>
      </p:sp>
      <p:sp>
        <p:nvSpPr>
          <p:cNvPr id="19" name="textruta 18">
            <a:extLst>
              <a:ext uri="{FF2B5EF4-FFF2-40B4-BE49-F238E27FC236}">
                <a16:creationId xmlns:a16="http://schemas.microsoft.com/office/drawing/2014/main" id="{F8FC5937-806D-6640-88FD-37CFAD068698}"/>
              </a:ext>
            </a:extLst>
          </p:cNvPr>
          <p:cNvSpPr txBox="1"/>
          <p:nvPr/>
        </p:nvSpPr>
        <p:spPr>
          <a:xfrm>
            <a:off x="2157274" y="-2157193"/>
            <a:ext cx="2883796" cy="200055"/>
          </a:xfrm>
          <a:prstGeom prst="rect">
            <a:avLst/>
          </a:prstGeom>
          <a:noFill/>
        </p:spPr>
        <p:txBody>
          <a:bodyPr wrap="square" rtlCol="0">
            <a:spAutoFit/>
          </a:bodyPr>
          <a:lstStyle/>
          <a:p>
            <a:r>
              <a:rPr lang="sv-SE" sz="700" dirty="0">
                <a:solidFill>
                  <a:schemeClr val="accent1">
                    <a:lumMod val="75000"/>
                  </a:schemeClr>
                </a:solidFill>
              </a:rPr>
              <a:t>Snitt +13% per år.</a:t>
            </a:r>
          </a:p>
        </p:txBody>
      </p:sp>
      <p:sp>
        <p:nvSpPr>
          <p:cNvPr id="23" name="textruta 22">
            <a:extLst>
              <a:ext uri="{FF2B5EF4-FFF2-40B4-BE49-F238E27FC236}">
                <a16:creationId xmlns:a16="http://schemas.microsoft.com/office/drawing/2014/main" id="{75EB9940-05CF-D04C-AC0B-E00BBC54523C}"/>
              </a:ext>
            </a:extLst>
          </p:cNvPr>
          <p:cNvSpPr txBox="1"/>
          <p:nvPr/>
        </p:nvSpPr>
        <p:spPr>
          <a:xfrm>
            <a:off x="240826" y="-2850045"/>
            <a:ext cx="253444" cy="230832"/>
          </a:xfrm>
          <a:prstGeom prst="rect">
            <a:avLst/>
          </a:prstGeom>
          <a:solidFill>
            <a:schemeClr val="bg1"/>
          </a:solidFill>
        </p:spPr>
        <p:txBody>
          <a:bodyPr wrap="square" rtlCol="0">
            <a:spAutoFit/>
          </a:bodyPr>
          <a:lstStyle/>
          <a:p>
            <a:r>
              <a:rPr lang="sv-SE" sz="900" dirty="0"/>
              <a:t>%</a:t>
            </a:r>
          </a:p>
        </p:txBody>
      </p:sp>
      <p:pic>
        <p:nvPicPr>
          <p:cNvPr id="25" name="Bildobjekt 24">
            <a:extLst>
              <a:ext uri="{FF2B5EF4-FFF2-40B4-BE49-F238E27FC236}">
                <a16:creationId xmlns:a16="http://schemas.microsoft.com/office/drawing/2014/main" id="{9AD5B7CB-20A9-C143-BFFB-50239B8B02DB}"/>
              </a:ext>
            </a:extLst>
          </p:cNvPr>
          <p:cNvPicPr>
            <a:picLocks noChangeAspect="1"/>
          </p:cNvPicPr>
          <p:nvPr/>
        </p:nvPicPr>
        <p:blipFill>
          <a:blip r:embed="rId7"/>
          <a:stretch>
            <a:fillRect/>
          </a:stretch>
        </p:blipFill>
        <p:spPr>
          <a:xfrm>
            <a:off x="937934" y="1988524"/>
            <a:ext cx="3632402" cy="2020844"/>
          </a:xfrm>
          <a:prstGeom prst="rect">
            <a:avLst/>
          </a:prstGeom>
        </p:spPr>
      </p:pic>
      <p:pic>
        <p:nvPicPr>
          <p:cNvPr id="26" name="Bildobjekt 25">
            <a:extLst>
              <a:ext uri="{FF2B5EF4-FFF2-40B4-BE49-F238E27FC236}">
                <a16:creationId xmlns:a16="http://schemas.microsoft.com/office/drawing/2014/main" id="{462B63BE-E051-8547-BC50-8D63F9367029}"/>
              </a:ext>
            </a:extLst>
          </p:cNvPr>
          <p:cNvPicPr>
            <a:picLocks noChangeAspect="1"/>
          </p:cNvPicPr>
          <p:nvPr/>
        </p:nvPicPr>
        <p:blipFill>
          <a:blip r:embed="rId4"/>
          <a:stretch>
            <a:fillRect/>
          </a:stretch>
        </p:blipFill>
        <p:spPr>
          <a:xfrm>
            <a:off x="1413473" y="4810827"/>
            <a:ext cx="2515564" cy="1419675"/>
          </a:xfrm>
          <a:prstGeom prst="rect">
            <a:avLst/>
          </a:prstGeom>
        </p:spPr>
      </p:pic>
      <p:sp>
        <p:nvSpPr>
          <p:cNvPr id="27" name="Triangel 26">
            <a:extLst>
              <a:ext uri="{FF2B5EF4-FFF2-40B4-BE49-F238E27FC236}">
                <a16:creationId xmlns:a16="http://schemas.microsoft.com/office/drawing/2014/main" id="{B3AED6D8-342D-7F45-A34B-570D24E5AA41}"/>
              </a:ext>
            </a:extLst>
          </p:cNvPr>
          <p:cNvSpPr/>
          <p:nvPr/>
        </p:nvSpPr>
        <p:spPr>
          <a:xfrm rot="5400000">
            <a:off x="1985586" y="5397884"/>
            <a:ext cx="634028" cy="552521"/>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0" name="Ellips 19">
            <a:extLst>
              <a:ext uri="{FF2B5EF4-FFF2-40B4-BE49-F238E27FC236}">
                <a16:creationId xmlns:a16="http://schemas.microsoft.com/office/drawing/2014/main" id="{F72D410E-1F45-FF4B-86CB-8538BBB2E516}"/>
              </a:ext>
            </a:extLst>
          </p:cNvPr>
          <p:cNvSpPr/>
          <p:nvPr/>
        </p:nvSpPr>
        <p:spPr>
          <a:xfrm>
            <a:off x="10855504" y="4107693"/>
            <a:ext cx="1076423" cy="65042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textruta 20">
            <a:extLst>
              <a:ext uri="{FF2B5EF4-FFF2-40B4-BE49-F238E27FC236}">
                <a16:creationId xmlns:a16="http://schemas.microsoft.com/office/drawing/2014/main" id="{F1F25D98-539B-A448-BC73-A29EB1B82C1D}"/>
              </a:ext>
            </a:extLst>
          </p:cNvPr>
          <p:cNvSpPr txBox="1"/>
          <p:nvPr/>
        </p:nvSpPr>
        <p:spPr>
          <a:xfrm>
            <a:off x="10818886" y="4203946"/>
            <a:ext cx="1147947" cy="492443"/>
          </a:xfrm>
          <a:prstGeom prst="rect">
            <a:avLst/>
          </a:prstGeom>
          <a:noFill/>
        </p:spPr>
        <p:txBody>
          <a:bodyPr wrap="square" rtlCol="0">
            <a:spAutoFit/>
          </a:bodyPr>
          <a:lstStyle/>
          <a:p>
            <a:pPr algn="ctr"/>
            <a:r>
              <a:rPr lang="sv-SE" sz="1300" dirty="0">
                <a:solidFill>
                  <a:schemeClr val="accent1"/>
                </a:solidFill>
              </a:rPr>
              <a:t>Dubbelt börsen</a:t>
            </a:r>
          </a:p>
        </p:txBody>
      </p:sp>
      <p:sp>
        <p:nvSpPr>
          <p:cNvPr id="24" name="Ellips 23">
            <a:extLst>
              <a:ext uri="{FF2B5EF4-FFF2-40B4-BE49-F238E27FC236}">
                <a16:creationId xmlns:a16="http://schemas.microsoft.com/office/drawing/2014/main" id="{81B10DFB-3690-7F45-BC11-E79E482A0E29}"/>
              </a:ext>
            </a:extLst>
          </p:cNvPr>
          <p:cNvSpPr/>
          <p:nvPr/>
        </p:nvSpPr>
        <p:spPr>
          <a:xfrm>
            <a:off x="10851252" y="3080147"/>
            <a:ext cx="1076423" cy="65042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8" name="textruta 27">
            <a:extLst>
              <a:ext uri="{FF2B5EF4-FFF2-40B4-BE49-F238E27FC236}">
                <a16:creationId xmlns:a16="http://schemas.microsoft.com/office/drawing/2014/main" id="{01EAD8DD-B6DD-884A-A894-E584CD939E73}"/>
              </a:ext>
            </a:extLst>
          </p:cNvPr>
          <p:cNvSpPr txBox="1"/>
          <p:nvPr/>
        </p:nvSpPr>
        <p:spPr>
          <a:xfrm>
            <a:off x="10795780" y="3122741"/>
            <a:ext cx="1147947" cy="492443"/>
          </a:xfrm>
          <a:prstGeom prst="rect">
            <a:avLst/>
          </a:prstGeom>
          <a:noFill/>
        </p:spPr>
        <p:txBody>
          <a:bodyPr wrap="square" rtlCol="0">
            <a:spAutoFit/>
          </a:bodyPr>
          <a:lstStyle/>
          <a:p>
            <a:pPr algn="ctr"/>
            <a:r>
              <a:rPr lang="sv-SE" sz="1300" dirty="0">
                <a:solidFill>
                  <a:schemeClr val="accent1"/>
                </a:solidFill>
              </a:rPr>
              <a:t>Jämn avkastning</a:t>
            </a:r>
          </a:p>
        </p:txBody>
      </p:sp>
      <p:sp>
        <p:nvSpPr>
          <p:cNvPr id="29" name="textruta 16">
            <a:extLst>
              <a:ext uri="{FF2B5EF4-FFF2-40B4-BE49-F238E27FC236}">
                <a16:creationId xmlns:a16="http://schemas.microsoft.com/office/drawing/2014/main" id="{5645003C-92CD-4D7E-87CB-852357800AE6}"/>
              </a:ext>
            </a:extLst>
          </p:cNvPr>
          <p:cNvSpPr txBox="1"/>
          <p:nvPr/>
        </p:nvSpPr>
        <p:spPr>
          <a:xfrm>
            <a:off x="623843" y="564797"/>
            <a:ext cx="11089184" cy="338554"/>
          </a:xfrm>
          <a:prstGeom prst="rect">
            <a:avLst/>
          </a:prstGeom>
          <a:noFill/>
        </p:spPr>
        <p:txBody>
          <a:bodyPr wrap="square" rtlCol="0">
            <a:spAutoFit/>
          </a:bodyPr>
          <a:lstStyle/>
          <a:p>
            <a:pPr lvl="1"/>
            <a:r>
              <a:rPr lang="sv-SE" sz="1600" b="1" dirty="0">
                <a:solidFill>
                  <a:srgbClr val="002060"/>
                </a:solidFill>
              </a:rPr>
              <a:t>Hem</a:t>
            </a:r>
            <a:r>
              <a:rPr lang="sv-SE" sz="1600" b="1" dirty="0">
                <a:solidFill>
                  <a:srgbClr val="FF0000"/>
                </a:solidFill>
              </a:rPr>
              <a:t>    </a:t>
            </a:r>
            <a:r>
              <a:rPr lang="sv-SE" sz="1600" b="1" dirty="0">
                <a:solidFill>
                  <a:srgbClr val="002060"/>
                </a:solidFill>
              </a:rPr>
              <a:t>Produkter &amp; Tjänster    Fond    </a:t>
            </a:r>
            <a:r>
              <a:rPr lang="sv-SE" sz="1600" b="1" dirty="0">
                <a:solidFill>
                  <a:srgbClr val="FF0000"/>
                </a:solidFill>
              </a:rPr>
              <a:t>Resultat</a:t>
            </a:r>
            <a:r>
              <a:rPr lang="sv-SE" sz="1600" b="1" dirty="0">
                <a:solidFill>
                  <a:srgbClr val="002060"/>
                </a:solidFill>
              </a:rPr>
              <a:t>    Metod    Insikter    Frågor &amp; svar  Kontakt  Neox </a:t>
            </a:r>
            <a:r>
              <a:rPr lang="sv-SE" sz="1600" b="1" dirty="0">
                <a:solidFill>
                  <a:schemeClr val="accent1">
                    <a:lumMod val="75000"/>
                  </a:schemeClr>
                </a:solidFill>
              </a:rPr>
              <a:t>		</a:t>
            </a:r>
          </a:p>
        </p:txBody>
      </p:sp>
    </p:spTree>
    <p:extLst>
      <p:ext uri="{BB962C8B-B14F-4D97-AF65-F5344CB8AC3E}">
        <p14:creationId xmlns:p14="http://schemas.microsoft.com/office/powerpoint/2010/main" val="1524555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250"/>
                                        <p:tgtEl>
                                          <p:spTgt spid="27"/>
                                        </p:tgtEl>
                                      </p:cBhvr>
                                    </p:animEffect>
                                  </p:childTnLst>
                                </p:cTn>
                              </p:par>
                              <p:par>
                                <p:cTn id="11" presetID="10"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1750"/>
                                        <p:tgtEl>
                                          <p:spTgt spid="26"/>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1000"/>
                                        <p:tgtEl>
                                          <p:spTgt spid="27"/>
                                        </p:tgtEl>
                                      </p:cBhvr>
                                    </p:animEffect>
                                  </p:childTnLst>
                                </p:cTn>
                              </p:par>
                            </p:childTnLst>
                          </p:cTn>
                        </p:par>
                        <p:par>
                          <p:cTn id="17" fill="hold">
                            <p:stCondLst>
                              <p:cond delay="1750"/>
                            </p:stCondLst>
                            <p:childTnLst>
                              <p:par>
                                <p:cTn id="18" presetID="10" presetClass="entr" presetSubtype="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250"/>
                                        <p:tgtEl>
                                          <p:spTgt spid="24"/>
                                        </p:tgtEl>
                                      </p:cBhvr>
                                    </p:animEffect>
                                  </p:childTnLst>
                                </p:cTn>
                              </p:par>
                            </p:childTnLst>
                          </p:cTn>
                        </p:par>
                        <p:par>
                          <p:cTn id="21" fill="hold">
                            <p:stCondLst>
                              <p:cond delay="3000"/>
                            </p:stCondLst>
                            <p:childTnLst>
                              <p:par>
                                <p:cTn id="22" presetID="10" presetClass="entr" presetSubtype="0"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childTnLst>
                          </p:cTn>
                        </p:par>
                        <p:par>
                          <p:cTn id="25" fill="hold">
                            <p:stCondLst>
                              <p:cond delay="35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1250"/>
                                        <p:tgtEl>
                                          <p:spTgt spid="20"/>
                                        </p:tgtEl>
                                      </p:cBhvr>
                                    </p:animEffect>
                                  </p:childTnLst>
                                </p:cTn>
                              </p:par>
                            </p:childTnLst>
                          </p:cTn>
                        </p:par>
                        <p:par>
                          <p:cTn id="29" fill="hold">
                            <p:stCondLst>
                              <p:cond delay="4750"/>
                            </p:stCondLst>
                            <p:childTnLst>
                              <p:par>
                                <p:cTn id="30" presetID="10" presetClass="entr" presetSubtype="0"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7" grpId="1" animBg="1"/>
      <p:bldP spid="20" grpId="0" animBg="1"/>
      <p:bldP spid="21" grpId="0"/>
      <p:bldP spid="24" grpId="0" animBg="1"/>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B396ECA6-60DE-554A-BD0E-4B88B35CEFF0}"/>
              </a:ext>
            </a:extLst>
          </p:cNvPr>
          <p:cNvPicPr>
            <a:picLocks noChangeAspect="1"/>
          </p:cNvPicPr>
          <p:nvPr/>
        </p:nvPicPr>
        <p:blipFill>
          <a:blip r:embed="rId2"/>
          <a:stretch>
            <a:fillRect/>
          </a:stretch>
        </p:blipFill>
        <p:spPr>
          <a:xfrm>
            <a:off x="0" y="726379"/>
            <a:ext cx="12192000" cy="6131622"/>
          </a:xfrm>
          <a:prstGeom prst="rect">
            <a:avLst/>
          </a:prstGeom>
        </p:spPr>
      </p:pic>
      <p:pic>
        <p:nvPicPr>
          <p:cNvPr id="8" name="Bildobjekt 7">
            <a:extLst>
              <a:ext uri="{FF2B5EF4-FFF2-40B4-BE49-F238E27FC236}">
                <a16:creationId xmlns:a16="http://schemas.microsoft.com/office/drawing/2014/main" id="{958945B2-A952-3846-8C78-228BE4726065}"/>
              </a:ext>
            </a:extLst>
          </p:cNvPr>
          <p:cNvPicPr>
            <a:picLocks noChangeAspect="1"/>
          </p:cNvPicPr>
          <p:nvPr/>
        </p:nvPicPr>
        <p:blipFill>
          <a:blip r:embed="rId3"/>
          <a:stretch>
            <a:fillRect/>
          </a:stretch>
        </p:blipFill>
        <p:spPr>
          <a:xfrm>
            <a:off x="0" y="0"/>
            <a:ext cx="12192000" cy="726379"/>
          </a:xfrm>
          <a:prstGeom prst="rect">
            <a:avLst/>
          </a:prstGeom>
        </p:spPr>
      </p:pic>
      <p:pic>
        <p:nvPicPr>
          <p:cNvPr id="7" name="Bildobjekt 6">
            <a:extLst>
              <a:ext uri="{FF2B5EF4-FFF2-40B4-BE49-F238E27FC236}">
                <a16:creationId xmlns:a16="http://schemas.microsoft.com/office/drawing/2014/main" id="{ACEBAF0C-7365-6546-AB11-DD3025F1D220}"/>
              </a:ext>
            </a:extLst>
          </p:cNvPr>
          <p:cNvPicPr>
            <a:picLocks noChangeAspect="1"/>
          </p:cNvPicPr>
          <p:nvPr/>
        </p:nvPicPr>
        <p:blipFill>
          <a:blip r:embed="rId4"/>
          <a:stretch>
            <a:fillRect/>
          </a:stretch>
        </p:blipFill>
        <p:spPr>
          <a:xfrm>
            <a:off x="1177833" y="1682876"/>
            <a:ext cx="2515564" cy="1419675"/>
          </a:xfrm>
          <a:prstGeom prst="rect">
            <a:avLst/>
          </a:prstGeom>
        </p:spPr>
      </p:pic>
      <p:sp>
        <p:nvSpPr>
          <p:cNvPr id="10" name="Triangel 9">
            <a:extLst>
              <a:ext uri="{FF2B5EF4-FFF2-40B4-BE49-F238E27FC236}">
                <a16:creationId xmlns:a16="http://schemas.microsoft.com/office/drawing/2014/main" id="{22FE4A3B-B180-B84A-87FE-30B918003A1A}"/>
              </a:ext>
            </a:extLst>
          </p:cNvPr>
          <p:cNvSpPr/>
          <p:nvPr/>
        </p:nvSpPr>
        <p:spPr>
          <a:xfrm rot="5400000">
            <a:off x="1749946" y="2269933"/>
            <a:ext cx="634028" cy="552521"/>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textruta 2">
            <a:extLst>
              <a:ext uri="{FF2B5EF4-FFF2-40B4-BE49-F238E27FC236}">
                <a16:creationId xmlns:a16="http://schemas.microsoft.com/office/drawing/2014/main" id="{D4F48E68-8D56-B346-83FC-AFC4D23626C2}"/>
              </a:ext>
            </a:extLst>
          </p:cNvPr>
          <p:cNvSpPr txBox="1"/>
          <p:nvPr/>
        </p:nvSpPr>
        <p:spPr>
          <a:xfrm>
            <a:off x="5339185" y="1280509"/>
            <a:ext cx="6214383" cy="4341815"/>
          </a:xfrm>
          <a:prstGeom prst="rect">
            <a:avLst/>
          </a:prstGeom>
          <a:solidFill>
            <a:schemeClr val="bg1">
              <a:alpha val="55000"/>
            </a:schemeClr>
          </a:solidFill>
        </p:spPr>
        <p:txBody>
          <a:bodyPr wrap="square" rtlCol="0">
            <a:spAutoFit/>
          </a:bodyPr>
          <a:lstStyle/>
          <a:p>
            <a:endParaRPr lang="sv-SE" dirty="0"/>
          </a:p>
        </p:txBody>
      </p:sp>
      <p:sp>
        <p:nvSpPr>
          <p:cNvPr id="11" name="textruta 10">
            <a:extLst>
              <a:ext uri="{FF2B5EF4-FFF2-40B4-BE49-F238E27FC236}">
                <a16:creationId xmlns:a16="http://schemas.microsoft.com/office/drawing/2014/main" id="{36F05061-7359-2948-B6E1-2534AC0B86E0}"/>
              </a:ext>
            </a:extLst>
          </p:cNvPr>
          <p:cNvSpPr txBox="1"/>
          <p:nvPr/>
        </p:nvSpPr>
        <p:spPr>
          <a:xfrm>
            <a:off x="6207288" y="1653380"/>
            <a:ext cx="4403561" cy="30562213"/>
          </a:xfrm>
          <a:prstGeom prst="rect">
            <a:avLst/>
          </a:prstGeom>
          <a:noFill/>
        </p:spPr>
        <p:txBody>
          <a:bodyPr wrap="square" rtlCol="0">
            <a:spAutoFit/>
          </a:bodyPr>
          <a:lstStyle/>
          <a:p>
            <a:r>
              <a:rPr lang="sv-SE" sz="1200" b="1" dirty="0">
                <a:solidFill>
                  <a:schemeClr val="accent5">
                    <a:lumMod val="75000"/>
                  </a:schemeClr>
                </a:solidFill>
              </a:rPr>
              <a:t>Metod:</a:t>
            </a:r>
            <a:br>
              <a:rPr lang="sv-SE" sz="1600" b="1" dirty="0">
                <a:solidFill>
                  <a:schemeClr val="accent5">
                    <a:lumMod val="50000"/>
                  </a:schemeClr>
                </a:solidFill>
              </a:rPr>
            </a:br>
            <a:r>
              <a:rPr lang="sv-SE" sz="1600" b="1" dirty="0">
                <a:solidFill>
                  <a:schemeClr val="accent5">
                    <a:lumMod val="50000"/>
                  </a:schemeClr>
                </a:solidFill>
              </a:rPr>
              <a:t>En dynamisk modell</a:t>
            </a:r>
          </a:p>
          <a:p>
            <a:endParaRPr lang="sv-SE" sz="1600" b="1" dirty="0"/>
          </a:p>
          <a:p>
            <a:r>
              <a:rPr lang="sv-SE" sz="1600" dirty="0"/>
              <a:t>Stabilt bättre än börsen, kan låta magstarkt. Hur kan vi vara så exakta och säkra på så höga förväntningar? Siffrorna visar det.</a:t>
            </a:r>
          </a:p>
          <a:p>
            <a:endParaRPr lang="sv-SE" sz="1600" dirty="0"/>
          </a:p>
          <a:p>
            <a:r>
              <a:rPr lang="sv-SE" sz="1600" dirty="0"/>
              <a:t>Vi har jobbat utifrån samma modeller i 9 år. Vi lägger inga känslor, oro eller optimism i valen. Vi låter datorer utifrån våra modeller analysera miljontals färska siffror varje dag.</a:t>
            </a:r>
          </a:p>
          <a:p>
            <a:r>
              <a:rPr lang="sv-SE" sz="1600" dirty="0"/>
              <a:t> </a:t>
            </a:r>
          </a:p>
          <a:p>
            <a:r>
              <a:rPr lang="sv-SE" sz="1600" dirty="0"/>
              <a:t>Resultatet blir våra portföljer med fokus på kvalitet, till rätt pris och i rätt köptillfälle. </a:t>
            </a:r>
          </a:p>
          <a:p>
            <a:endParaRPr lang="sv-SE" sz="1600" dirty="0"/>
          </a:p>
          <a:p>
            <a:endParaRPr lang="sv-SE" sz="1600" dirty="0"/>
          </a:p>
          <a:p>
            <a:endParaRPr lang="sv-SE" sz="1600" dirty="0"/>
          </a:p>
          <a:p>
            <a:endParaRPr lang="sv-SE" sz="1600" b="1" dirty="0"/>
          </a:p>
          <a:p>
            <a:endParaRPr lang="sv-SE" sz="1600" b="1" dirty="0"/>
          </a:p>
          <a:p>
            <a:endParaRPr lang="sv-SE" sz="1600" b="1" dirty="0"/>
          </a:p>
          <a:p>
            <a:endParaRPr lang="sv-SE" sz="1600" b="1" dirty="0"/>
          </a:p>
          <a:p>
            <a:endParaRPr lang="sv-SE" sz="1600" b="1" dirty="0"/>
          </a:p>
          <a:p>
            <a:endParaRPr lang="sv-SE" sz="1600" b="1" dirty="0"/>
          </a:p>
          <a:p>
            <a:r>
              <a:rPr lang="sv-SE" sz="1600" dirty="0"/>
              <a:t>Våra innehav är samtidigt påtagligt långsiktiga. Vi byter sällan innehav. </a:t>
            </a:r>
          </a:p>
          <a:p>
            <a:r>
              <a:rPr lang="sv-SE" sz="1600" dirty="0"/>
              <a:t>Vi behåller bolagen gärna i 5-6 år. Ofta längre.</a:t>
            </a:r>
          </a:p>
          <a:p>
            <a:r>
              <a:rPr lang="sv-SE" sz="1600" dirty="0"/>
              <a:t>För kvalitet visar sig hålla i längden och de slår börsen.</a:t>
            </a:r>
          </a:p>
          <a:p>
            <a:r>
              <a:rPr lang="sv-SE" sz="1600" dirty="0"/>
              <a:t> </a:t>
            </a:r>
          </a:p>
          <a:p>
            <a:r>
              <a:rPr lang="sv-SE" sz="1600" dirty="0"/>
              <a:t>Neox arbetar utifrån tre basportföljer; Europa, Norden och USA.</a:t>
            </a:r>
          </a:p>
          <a:p>
            <a:r>
              <a:rPr lang="sv-SE" sz="1600" dirty="0"/>
              <a:t>I snitt innehåller portföljerna 20 bolag. För det är enligt våra analyser den optimala bredden. Skulle vi utöka portföljerna med fler bolag skulle avkastningen bli sämre.</a:t>
            </a:r>
          </a:p>
          <a:p>
            <a:r>
              <a:rPr lang="sv-SE" sz="1600" dirty="0"/>
              <a:t> </a:t>
            </a:r>
          </a:p>
          <a:p>
            <a:r>
              <a:rPr lang="sv-SE" sz="1600" dirty="0"/>
              <a:t>Portföljerna innehåller sedan en stor bredd av branscher. Fokus är stora bolag, för att öka stabilitet och underlätta handel. Utifrån dem kan varje kund sedan bygga din egen portfölj hos Neox. Där du själv väljer branscher att passa den andel fastigheter, energi eller beroende på hur du vill prioritera din Neox-portfölj.</a:t>
            </a:r>
          </a:p>
          <a:p>
            <a:r>
              <a:rPr lang="sv-SE" sz="1600" dirty="0"/>
              <a:t> </a:t>
            </a:r>
          </a:p>
          <a:p>
            <a:r>
              <a:rPr lang="sv-SE" sz="1600" dirty="0"/>
              <a:t> </a:t>
            </a:r>
          </a:p>
          <a:p>
            <a:r>
              <a:rPr lang="sv-SE" sz="1600" dirty="0"/>
              <a:t> </a:t>
            </a:r>
          </a:p>
          <a:p>
            <a:r>
              <a:rPr lang="sv-SE" sz="1600" b="1" dirty="0"/>
              <a:t>På ditt egna konto</a:t>
            </a:r>
            <a:endParaRPr lang="sv-SE" sz="1600" dirty="0"/>
          </a:p>
          <a:p>
            <a:r>
              <a:rPr lang="sv-SE" sz="1600" dirty="0"/>
              <a:t> </a:t>
            </a:r>
          </a:p>
          <a:p>
            <a:r>
              <a:rPr lang="sv-SE" sz="1600" dirty="0"/>
              <a:t>Din Neox-portfölj har du direkt på ditt eget konto, hos din bank eller förvaltare. För att du ska ha full insyn, varje dag.</a:t>
            </a:r>
          </a:p>
          <a:p>
            <a:r>
              <a:rPr lang="sv-SE" sz="1600" dirty="0"/>
              <a:t> </a:t>
            </a:r>
          </a:p>
          <a:p>
            <a:r>
              <a:rPr lang="sv-SE" sz="1600" dirty="0"/>
              <a:t>Ändringarna i portföljen meddelar vi dig och din förvaltare med en köp- och säljlista och tydliga handlar-instruktioner. Snitt byter vi två av 20 aktier per år.</a:t>
            </a:r>
          </a:p>
          <a:p>
            <a:r>
              <a:rPr lang="sv-SE" sz="1600" dirty="0"/>
              <a:t> </a:t>
            </a:r>
          </a:p>
          <a:p>
            <a:r>
              <a:rPr lang="sv-SE" sz="1600" dirty="0"/>
              <a:t>Våra personliga och nära service gör att vi erbjuder våra portföljer till kunder som förvaltare mer än 25 miljoner kronor. För andra sparare och investerare ska vi erbjuda vi andra lösningar.</a:t>
            </a:r>
          </a:p>
          <a:p>
            <a:r>
              <a:rPr lang="sv-SE" sz="1600" dirty="0"/>
              <a:t> </a:t>
            </a:r>
          </a:p>
          <a:p>
            <a:r>
              <a:rPr lang="sv-SE" sz="1600" dirty="0"/>
              <a:t>Neox bedriver ingen egen handel.</a:t>
            </a:r>
          </a:p>
          <a:p>
            <a:r>
              <a:rPr lang="sv-SE" sz="1600" dirty="0"/>
              <a:t> </a:t>
            </a:r>
          </a:p>
          <a:p>
            <a:r>
              <a:rPr lang="sv-SE" sz="1600" b="1" dirty="0"/>
              <a:t> </a:t>
            </a:r>
            <a:endParaRPr lang="sv-SE" sz="1600" dirty="0"/>
          </a:p>
          <a:p>
            <a:r>
              <a:rPr lang="sv-SE" sz="1600" b="1" dirty="0"/>
              <a:t> </a:t>
            </a:r>
            <a:endParaRPr lang="sv-SE" sz="1600" dirty="0"/>
          </a:p>
          <a:p>
            <a:r>
              <a:rPr lang="sv-SE" sz="1600" b="1" dirty="0"/>
              <a:t>Vår 3-steganalys</a:t>
            </a:r>
            <a:endParaRPr lang="sv-SE" sz="1600" dirty="0"/>
          </a:p>
          <a:p>
            <a:r>
              <a:rPr lang="sv-SE" sz="1600" dirty="0"/>
              <a:t> </a:t>
            </a:r>
          </a:p>
          <a:p>
            <a:r>
              <a:rPr lang="sv-SE" sz="1600" dirty="0"/>
              <a:t>I vår förvaltning tänker vi mycket som ikonen Warren </a:t>
            </a:r>
            <a:r>
              <a:rPr lang="sv-SE" sz="1600" dirty="0" err="1"/>
              <a:t>Buffett</a:t>
            </a:r>
            <a:r>
              <a:rPr lang="sv-SE" sz="1600" dirty="0"/>
              <a:t>. Men vi arbetar med datorer. För att kunna analysera bredare och djupare. Varje dag analyserar 282 parametrar för över tusen bolag. För varje bolag är bedöms varje parameter på ett unikt sätt. Totalt analyserar vi varje dag 6 miljoner datapunkter.</a:t>
            </a:r>
          </a:p>
          <a:p>
            <a:r>
              <a:rPr lang="sv-SE" sz="1600" b="1" dirty="0"/>
              <a:t> </a:t>
            </a:r>
            <a:endParaRPr lang="sv-SE" sz="1600" dirty="0"/>
          </a:p>
          <a:p>
            <a:r>
              <a:rPr lang="sv-SE" sz="1600" dirty="0"/>
              <a:t>Vårt första analyssteg är att söka efter </a:t>
            </a:r>
            <a:r>
              <a:rPr lang="sv-SE" sz="1600" b="1" dirty="0"/>
              <a:t>kvalitet</a:t>
            </a:r>
            <a:r>
              <a:rPr lang="sv-SE" sz="1600" dirty="0"/>
              <a:t>. Bolagen måste visa på uthålliga resultat. De ska ha många starka år i ryggen och tillhöra några av de främsta i sina branscher.</a:t>
            </a:r>
          </a:p>
          <a:p>
            <a:r>
              <a:rPr lang="sv-SE" sz="1600" dirty="0"/>
              <a:t> </a:t>
            </a:r>
          </a:p>
          <a:p>
            <a:r>
              <a:rPr lang="sv-SE" sz="1600" dirty="0"/>
              <a:t>Andra analyssteget är att granska </a:t>
            </a:r>
            <a:r>
              <a:rPr lang="sv-SE" sz="1600" b="1" dirty="0"/>
              <a:t>pris</a:t>
            </a:r>
            <a:r>
              <a:rPr lang="sv-SE" sz="1600" dirty="0"/>
              <a:t>. Vi fastslår ett rimligt pris på lång sikt, för varje unikt bolag. Är dagspriset förmånligt så kan bolaget gå vidare till sista granskningen.</a:t>
            </a:r>
          </a:p>
          <a:p>
            <a:r>
              <a:rPr lang="sv-SE" sz="1600" dirty="0"/>
              <a:t> </a:t>
            </a:r>
          </a:p>
          <a:p>
            <a:r>
              <a:rPr lang="sv-SE" sz="1600" dirty="0"/>
              <a:t>Tredje analyssteget är att ta fram de aktier som har en </a:t>
            </a:r>
            <a:r>
              <a:rPr lang="sv-SE" sz="1600" b="1" dirty="0"/>
              <a:t>rörelse</a:t>
            </a:r>
            <a:r>
              <a:rPr lang="sv-SE" sz="1600" dirty="0"/>
              <a:t> – som visar ett momentum. Ett bolag kan ju vara lovande och intressant, men också stå stilla i värdering under långa tider. </a:t>
            </a:r>
          </a:p>
          <a:p>
            <a:r>
              <a:rPr lang="sv-SE" sz="1600" dirty="0"/>
              <a:t> </a:t>
            </a:r>
          </a:p>
          <a:p>
            <a:r>
              <a:rPr lang="sv-SE" sz="1600" dirty="0"/>
              <a:t>Varje dag upprepar vi analysen av alla tusentals bolag. Varje kvartal genomför vi dessutom en omräkning av analysmodellen för varje bolag.</a:t>
            </a:r>
          </a:p>
          <a:p>
            <a:r>
              <a:rPr lang="sv-SE" sz="1600" b="1" dirty="0"/>
              <a:t> </a:t>
            </a:r>
            <a:endParaRPr lang="sv-SE" sz="1600" dirty="0"/>
          </a:p>
          <a:p>
            <a:r>
              <a:rPr lang="sv-SE" sz="1600" b="1" dirty="0"/>
              <a:t>Resultat</a:t>
            </a:r>
            <a:endParaRPr lang="sv-SE" sz="1600" dirty="0"/>
          </a:p>
          <a:p>
            <a:r>
              <a:rPr lang="sv-SE" sz="1600" b="1" dirty="0"/>
              <a:t> </a:t>
            </a:r>
            <a:endParaRPr lang="sv-SE" sz="1600" dirty="0"/>
          </a:p>
          <a:p>
            <a:r>
              <a:rPr lang="sv-SE" sz="1600" dirty="0"/>
              <a:t>Våra portföljer uppvisar en jämn och stark avkastning oavsett region, bransch och tidsperiod. I snitt presterar vi bättre än börsen 66 % av dagarna, 75% av kvartalen och 100 % av helåren.</a:t>
            </a:r>
          </a:p>
          <a:p>
            <a:r>
              <a:rPr lang="sv-SE" sz="1600" dirty="0"/>
              <a:t> </a:t>
            </a:r>
          </a:p>
          <a:p>
            <a:r>
              <a:rPr lang="sv-SE" sz="1600" dirty="0"/>
              <a:t>Dessutom uppvisar vi en särskilt stark avkastning när börsen är svag. Då slår vi börsen med i snitt 1,5%-enheter per månad.</a:t>
            </a:r>
          </a:p>
          <a:p>
            <a:r>
              <a:rPr lang="sv-SE" sz="1600" dirty="0"/>
              <a:t>Vi ska dessutom vinna mark, även under de glada börsdagarna. Då slår vi börsen med i snitt 0,7%-enheter per månad.</a:t>
            </a:r>
          </a:p>
          <a:p>
            <a:r>
              <a:rPr lang="sv-SE" sz="1600" dirty="0"/>
              <a:t>Våra portföljer slår börsen därmed i snitt med 1,07%.-enheter per månad.</a:t>
            </a:r>
          </a:p>
          <a:p>
            <a:r>
              <a:rPr lang="sv-SE" sz="1600" dirty="0"/>
              <a:t> </a:t>
            </a:r>
          </a:p>
          <a:p>
            <a:r>
              <a:rPr lang="sv-SE" sz="1600" b="1" dirty="0"/>
              <a:t>Neox historik</a:t>
            </a:r>
            <a:endParaRPr lang="sv-SE" sz="1600" dirty="0"/>
          </a:p>
          <a:p>
            <a:r>
              <a:rPr lang="sv-SE" sz="1600" dirty="0"/>
              <a:t>Bolagets analysmodell arbetade grundaren Peter Sjöholm fram 2007-2010. Sedan dess har Neox förvaltat kapital åt privatpersoner. Grundare Peter Sjöholm har under 30-talet år verkat som analytiker och systemutvecklare i flertalet av de nordiska bankerna, i Norden, Schweiz och Luxemburg. Neox är idag privatägt och huvudägare är grundaren Peter Sjöholm.</a:t>
            </a:r>
          </a:p>
          <a:p>
            <a:r>
              <a:rPr lang="sv-SE" sz="1600" dirty="0"/>
              <a:t> </a:t>
            </a:r>
          </a:p>
          <a:p>
            <a:r>
              <a:rPr lang="sv-SE" sz="1600" dirty="0"/>
              <a:t>//</a:t>
            </a:r>
          </a:p>
        </p:txBody>
      </p:sp>
      <p:pic>
        <p:nvPicPr>
          <p:cNvPr id="4" name="Bildobjekt 3">
            <a:extLst>
              <a:ext uri="{FF2B5EF4-FFF2-40B4-BE49-F238E27FC236}">
                <a16:creationId xmlns:a16="http://schemas.microsoft.com/office/drawing/2014/main" id="{DA96DEC4-3F73-064B-B232-6B24DCF80347}"/>
              </a:ext>
            </a:extLst>
          </p:cNvPr>
          <p:cNvPicPr>
            <a:picLocks noChangeAspect="1"/>
          </p:cNvPicPr>
          <p:nvPr/>
        </p:nvPicPr>
        <p:blipFill>
          <a:blip r:embed="rId5"/>
          <a:stretch>
            <a:fillRect/>
          </a:stretch>
        </p:blipFill>
        <p:spPr>
          <a:xfrm>
            <a:off x="1177833" y="3512744"/>
            <a:ext cx="2618702" cy="2950652"/>
          </a:xfrm>
          <a:prstGeom prst="rect">
            <a:avLst/>
          </a:prstGeom>
        </p:spPr>
      </p:pic>
      <p:sp>
        <p:nvSpPr>
          <p:cNvPr id="2" name="Ellips 1">
            <a:extLst>
              <a:ext uri="{FF2B5EF4-FFF2-40B4-BE49-F238E27FC236}">
                <a16:creationId xmlns:a16="http://schemas.microsoft.com/office/drawing/2014/main" id="{1955EEF3-1608-5342-BCEA-9BDC4491F060}"/>
              </a:ext>
            </a:extLst>
          </p:cNvPr>
          <p:cNvSpPr/>
          <p:nvPr/>
        </p:nvSpPr>
        <p:spPr>
          <a:xfrm>
            <a:off x="10897863" y="4859953"/>
            <a:ext cx="1076423" cy="65042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textruta 4">
            <a:extLst>
              <a:ext uri="{FF2B5EF4-FFF2-40B4-BE49-F238E27FC236}">
                <a16:creationId xmlns:a16="http://schemas.microsoft.com/office/drawing/2014/main" id="{88658382-AB42-9844-9EB7-E8A52999CE36}"/>
              </a:ext>
            </a:extLst>
          </p:cNvPr>
          <p:cNvSpPr txBox="1"/>
          <p:nvPr/>
        </p:nvSpPr>
        <p:spPr>
          <a:xfrm>
            <a:off x="10861245" y="4956206"/>
            <a:ext cx="1147947" cy="492443"/>
          </a:xfrm>
          <a:prstGeom prst="rect">
            <a:avLst/>
          </a:prstGeom>
          <a:noFill/>
        </p:spPr>
        <p:txBody>
          <a:bodyPr wrap="square" rtlCol="0">
            <a:spAutoFit/>
          </a:bodyPr>
          <a:lstStyle/>
          <a:p>
            <a:pPr algn="ctr"/>
            <a:r>
              <a:rPr lang="sv-SE" sz="1300" dirty="0">
                <a:solidFill>
                  <a:schemeClr val="accent1"/>
                </a:solidFill>
              </a:rPr>
              <a:t>Långa </a:t>
            </a:r>
            <a:br>
              <a:rPr lang="sv-SE" sz="1300" dirty="0">
                <a:solidFill>
                  <a:schemeClr val="accent1"/>
                </a:solidFill>
              </a:rPr>
            </a:br>
            <a:r>
              <a:rPr lang="sv-SE" sz="1300" dirty="0">
                <a:solidFill>
                  <a:schemeClr val="accent1"/>
                </a:solidFill>
              </a:rPr>
              <a:t>innehav</a:t>
            </a:r>
          </a:p>
        </p:txBody>
      </p:sp>
      <p:sp>
        <p:nvSpPr>
          <p:cNvPr id="12" name="Ellips 11">
            <a:extLst>
              <a:ext uri="{FF2B5EF4-FFF2-40B4-BE49-F238E27FC236}">
                <a16:creationId xmlns:a16="http://schemas.microsoft.com/office/drawing/2014/main" id="{75B852A2-4D03-4D40-9F64-05016772D42D}"/>
              </a:ext>
            </a:extLst>
          </p:cNvPr>
          <p:cNvSpPr/>
          <p:nvPr/>
        </p:nvSpPr>
        <p:spPr>
          <a:xfrm>
            <a:off x="10953953" y="2927179"/>
            <a:ext cx="1076423" cy="65042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textruta 12">
            <a:extLst>
              <a:ext uri="{FF2B5EF4-FFF2-40B4-BE49-F238E27FC236}">
                <a16:creationId xmlns:a16="http://schemas.microsoft.com/office/drawing/2014/main" id="{E31DB884-A284-204C-9FFB-9794A7EFFB61}"/>
              </a:ext>
            </a:extLst>
          </p:cNvPr>
          <p:cNvSpPr txBox="1"/>
          <p:nvPr/>
        </p:nvSpPr>
        <p:spPr>
          <a:xfrm>
            <a:off x="10917335" y="3023432"/>
            <a:ext cx="1147947" cy="492443"/>
          </a:xfrm>
          <a:prstGeom prst="rect">
            <a:avLst/>
          </a:prstGeom>
          <a:noFill/>
        </p:spPr>
        <p:txBody>
          <a:bodyPr wrap="square" rtlCol="0">
            <a:spAutoFit/>
          </a:bodyPr>
          <a:lstStyle/>
          <a:p>
            <a:pPr algn="ctr"/>
            <a:r>
              <a:rPr lang="sv-SE" sz="1300" dirty="0">
                <a:solidFill>
                  <a:schemeClr val="accent1"/>
                </a:solidFill>
              </a:rPr>
              <a:t>100%</a:t>
            </a:r>
          </a:p>
          <a:p>
            <a:pPr algn="ctr"/>
            <a:r>
              <a:rPr lang="sv-SE" sz="1300" dirty="0">
                <a:solidFill>
                  <a:schemeClr val="accent1"/>
                </a:solidFill>
              </a:rPr>
              <a:t>data</a:t>
            </a:r>
          </a:p>
        </p:txBody>
      </p:sp>
      <p:sp>
        <p:nvSpPr>
          <p:cNvPr id="17" name="textruta 16">
            <a:extLst>
              <a:ext uri="{FF2B5EF4-FFF2-40B4-BE49-F238E27FC236}">
                <a16:creationId xmlns:a16="http://schemas.microsoft.com/office/drawing/2014/main" id="{2DB5FD44-9C1A-614D-A948-987EB7695861}"/>
              </a:ext>
            </a:extLst>
          </p:cNvPr>
          <p:cNvSpPr txBox="1"/>
          <p:nvPr/>
        </p:nvSpPr>
        <p:spPr>
          <a:xfrm>
            <a:off x="5339185" y="5778404"/>
            <a:ext cx="6214383" cy="4341815"/>
          </a:xfrm>
          <a:prstGeom prst="rect">
            <a:avLst/>
          </a:prstGeom>
          <a:solidFill>
            <a:schemeClr val="bg1">
              <a:alpha val="55000"/>
            </a:schemeClr>
          </a:solidFill>
        </p:spPr>
        <p:txBody>
          <a:bodyPr wrap="square" rtlCol="0">
            <a:spAutoFit/>
          </a:bodyPr>
          <a:lstStyle/>
          <a:p>
            <a:endParaRPr lang="sv-SE" dirty="0"/>
          </a:p>
        </p:txBody>
      </p:sp>
      <p:sp>
        <p:nvSpPr>
          <p:cNvPr id="15" name="textruta 14">
            <a:extLst>
              <a:ext uri="{FF2B5EF4-FFF2-40B4-BE49-F238E27FC236}">
                <a16:creationId xmlns:a16="http://schemas.microsoft.com/office/drawing/2014/main" id="{67CDC89F-1EE0-4C41-84C1-7AF26DF4717D}"/>
              </a:ext>
            </a:extLst>
          </p:cNvPr>
          <p:cNvSpPr txBox="1"/>
          <p:nvPr/>
        </p:nvSpPr>
        <p:spPr>
          <a:xfrm>
            <a:off x="5864185" y="5967150"/>
            <a:ext cx="2822616" cy="1077218"/>
          </a:xfrm>
          <a:prstGeom prst="rect">
            <a:avLst/>
          </a:prstGeom>
          <a:noFill/>
        </p:spPr>
        <p:txBody>
          <a:bodyPr wrap="square" rtlCol="0">
            <a:spAutoFit/>
          </a:bodyPr>
          <a:lstStyle/>
          <a:p>
            <a:r>
              <a:rPr lang="sv-SE" sz="1600" b="1" dirty="0">
                <a:solidFill>
                  <a:schemeClr val="accent5">
                    <a:lumMod val="50000"/>
                  </a:schemeClr>
                </a:solidFill>
              </a:rPr>
              <a:t>Stabila portföljer </a:t>
            </a:r>
            <a:endParaRPr lang="sv-SE" sz="1200" b="1" dirty="0">
              <a:solidFill>
                <a:schemeClr val="accent5">
                  <a:lumMod val="50000"/>
                </a:schemeClr>
              </a:solidFill>
            </a:endParaRPr>
          </a:p>
          <a:p>
            <a:endParaRPr lang="sv-SE" sz="1600" dirty="0"/>
          </a:p>
          <a:p>
            <a:r>
              <a:rPr lang="sv-SE" sz="1600" dirty="0"/>
              <a:t>Våra innehav är samtidigt påtagligt långsiktiga. Vi byter</a:t>
            </a:r>
          </a:p>
        </p:txBody>
      </p:sp>
      <p:sp>
        <p:nvSpPr>
          <p:cNvPr id="16" name="textruta 15">
            <a:extLst>
              <a:ext uri="{FF2B5EF4-FFF2-40B4-BE49-F238E27FC236}">
                <a16:creationId xmlns:a16="http://schemas.microsoft.com/office/drawing/2014/main" id="{71DC8859-CD5C-3842-ABDF-1960FB89D14A}"/>
              </a:ext>
            </a:extLst>
          </p:cNvPr>
          <p:cNvSpPr txBox="1"/>
          <p:nvPr/>
        </p:nvSpPr>
        <p:spPr>
          <a:xfrm>
            <a:off x="8569947" y="6434879"/>
            <a:ext cx="2736486" cy="584775"/>
          </a:xfrm>
          <a:prstGeom prst="rect">
            <a:avLst/>
          </a:prstGeom>
          <a:noFill/>
        </p:spPr>
        <p:txBody>
          <a:bodyPr wrap="square" rtlCol="0">
            <a:spAutoFit/>
          </a:bodyPr>
          <a:lstStyle/>
          <a:p>
            <a:r>
              <a:rPr lang="sv-SE" sz="1600" dirty="0"/>
              <a:t>Portföljerna innehåller sedan en stor bredd av branscher. </a:t>
            </a:r>
          </a:p>
        </p:txBody>
      </p:sp>
      <p:sp>
        <p:nvSpPr>
          <p:cNvPr id="19" name="textruta 16">
            <a:extLst>
              <a:ext uri="{FF2B5EF4-FFF2-40B4-BE49-F238E27FC236}">
                <a16:creationId xmlns:a16="http://schemas.microsoft.com/office/drawing/2014/main" id="{54B04C2F-D2B2-4BE8-96DF-5968C67CC760}"/>
              </a:ext>
            </a:extLst>
          </p:cNvPr>
          <p:cNvSpPr txBox="1"/>
          <p:nvPr/>
        </p:nvSpPr>
        <p:spPr>
          <a:xfrm>
            <a:off x="623843" y="564797"/>
            <a:ext cx="11089184" cy="338554"/>
          </a:xfrm>
          <a:prstGeom prst="rect">
            <a:avLst/>
          </a:prstGeom>
          <a:noFill/>
        </p:spPr>
        <p:txBody>
          <a:bodyPr wrap="square" rtlCol="0">
            <a:spAutoFit/>
          </a:bodyPr>
          <a:lstStyle/>
          <a:p>
            <a:pPr lvl="1"/>
            <a:r>
              <a:rPr lang="sv-SE" sz="1600" b="1" dirty="0">
                <a:solidFill>
                  <a:schemeClr val="accent5">
                    <a:lumMod val="50000"/>
                  </a:schemeClr>
                </a:solidFill>
              </a:rPr>
              <a:t>Hem</a:t>
            </a:r>
            <a:r>
              <a:rPr lang="sv-SE" sz="1600" b="1" dirty="0">
                <a:solidFill>
                  <a:srgbClr val="FF0000"/>
                </a:solidFill>
              </a:rPr>
              <a:t>    </a:t>
            </a:r>
            <a:r>
              <a:rPr lang="sv-SE" sz="1600" b="1" dirty="0">
                <a:solidFill>
                  <a:srgbClr val="002060"/>
                </a:solidFill>
              </a:rPr>
              <a:t>Produkter &amp; Tjänster    Fond    Resultat    </a:t>
            </a:r>
            <a:r>
              <a:rPr lang="sv-SE" sz="1600" b="1" dirty="0">
                <a:solidFill>
                  <a:srgbClr val="FF0000"/>
                </a:solidFill>
              </a:rPr>
              <a:t>Metod</a:t>
            </a:r>
            <a:r>
              <a:rPr lang="sv-SE" sz="1600" b="1" dirty="0">
                <a:solidFill>
                  <a:srgbClr val="002060"/>
                </a:solidFill>
              </a:rPr>
              <a:t>    Insikter    Frågor &amp; svar  Kontakt  Neox </a:t>
            </a:r>
            <a:r>
              <a:rPr lang="sv-SE" sz="1600" b="1" dirty="0">
                <a:solidFill>
                  <a:schemeClr val="accent1">
                    <a:lumMod val="75000"/>
                  </a:schemeClr>
                </a:solidFill>
              </a:rPr>
              <a:t>		</a:t>
            </a:r>
          </a:p>
        </p:txBody>
      </p:sp>
    </p:spTree>
    <p:extLst>
      <p:ext uri="{BB962C8B-B14F-4D97-AF65-F5344CB8AC3E}">
        <p14:creationId xmlns:p14="http://schemas.microsoft.com/office/powerpoint/2010/main" val="3785555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5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2000"/>
                                        <p:tgtEl>
                                          <p:spTgt spid="1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250"/>
                                        <p:tgtEl>
                                          <p:spTgt spid="13"/>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250"/>
                                        <p:tgtEl>
                                          <p:spTgt spid="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2" grpId="0" animBg="1"/>
      <p:bldP spid="5" grpId="0"/>
      <p:bldP spid="12" grpId="0" animBg="1"/>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B396ECA6-60DE-554A-BD0E-4B88B35CEFF0}"/>
              </a:ext>
            </a:extLst>
          </p:cNvPr>
          <p:cNvPicPr>
            <a:picLocks noChangeAspect="1"/>
          </p:cNvPicPr>
          <p:nvPr/>
        </p:nvPicPr>
        <p:blipFill>
          <a:blip r:embed="rId2"/>
          <a:stretch>
            <a:fillRect/>
          </a:stretch>
        </p:blipFill>
        <p:spPr>
          <a:xfrm>
            <a:off x="0" y="726379"/>
            <a:ext cx="12192000" cy="6131622"/>
          </a:xfrm>
          <a:prstGeom prst="rect">
            <a:avLst/>
          </a:prstGeom>
        </p:spPr>
      </p:pic>
      <p:pic>
        <p:nvPicPr>
          <p:cNvPr id="8" name="Bildobjekt 7">
            <a:extLst>
              <a:ext uri="{FF2B5EF4-FFF2-40B4-BE49-F238E27FC236}">
                <a16:creationId xmlns:a16="http://schemas.microsoft.com/office/drawing/2014/main" id="{958945B2-A952-3846-8C78-228BE4726065}"/>
              </a:ext>
            </a:extLst>
          </p:cNvPr>
          <p:cNvPicPr>
            <a:picLocks noChangeAspect="1"/>
          </p:cNvPicPr>
          <p:nvPr/>
        </p:nvPicPr>
        <p:blipFill>
          <a:blip r:embed="rId3"/>
          <a:stretch>
            <a:fillRect/>
          </a:stretch>
        </p:blipFill>
        <p:spPr>
          <a:xfrm>
            <a:off x="0" y="0"/>
            <a:ext cx="12192000" cy="726379"/>
          </a:xfrm>
          <a:prstGeom prst="rect">
            <a:avLst/>
          </a:prstGeom>
        </p:spPr>
      </p:pic>
      <p:pic>
        <p:nvPicPr>
          <p:cNvPr id="7" name="Bildobjekt 6">
            <a:extLst>
              <a:ext uri="{FF2B5EF4-FFF2-40B4-BE49-F238E27FC236}">
                <a16:creationId xmlns:a16="http://schemas.microsoft.com/office/drawing/2014/main" id="{ACEBAF0C-7365-6546-AB11-DD3025F1D220}"/>
              </a:ext>
            </a:extLst>
          </p:cNvPr>
          <p:cNvPicPr>
            <a:picLocks noChangeAspect="1"/>
          </p:cNvPicPr>
          <p:nvPr/>
        </p:nvPicPr>
        <p:blipFill>
          <a:blip r:embed="rId4"/>
          <a:stretch>
            <a:fillRect/>
          </a:stretch>
        </p:blipFill>
        <p:spPr>
          <a:xfrm>
            <a:off x="1330232" y="1645920"/>
            <a:ext cx="3253548" cy="1836161"/>
          </a:xfrm>
          <a:prstGeom prst="rect">
            <a:avLst/>
          </a:prstGeom>
        </p:spPr>
      </p:pic>
      <p:sp>
        <p:nvSpPr>
          <p:cNvPr id="10" name="Triangel 9">
            <a:extLst>
              <a:ext uri="{FF2B5EF4-FFF2-40B4-BE49-F238E27FC236}">
                <a16:creationId xmlns:a16="http://schemas.microsoft.com/office/drawing/2014/main" id="{22FE4A3B-B180-B84A-87FE-30B918003A1A}"/>
              </a:ext>
            </a:extLst>
          </p:cNvPr>
          <p:cNvSpPr/>
          <p:nvPr/>
        </p:nvSpPr>
        <p:spPr>
          <a:xfrm rot="5400000">
            <a:off x="2067534" y="2272153"/>
            <a:ext cx="832975" cy="753908"/>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 name="textruta 2">
            <a:extLst>
              <a:ext uri="{FF2B5EF4-FFF2-40B4-BE49-F238E27FC236}">
                <a16:creationId xmlns:a16="http://schemas.microsoft.com/office/drawing/2014/main" id="{D4F48E68-8D56-B346-83FC-AFC4D23626C2}"/>
              </a:ext>
            </a:extLst>
          </p:cNvPr>
          <p:cNvSpPr txBox="1"/>
          <p:nvPr/>
        </p:nvSpPr>
        <p:spPr>
          <a:xfrm>
            <a:off x="5067301" y="1413858"/>
            <a:ext cx="6645726" cy="6035040"/>
          </a:xfrm>
          <a:prstGeom prst="rect">
            <a:avLst/>
          </a:prstGeom>
          <a:solidFill>
            <a:schemeClr val="bg1">
              <a:alpha val="55000"/>
            </a:schemeClr>
          </a:solidFill>
        </p:spPr>
        <p:txBody>
          <a:bodyPr wrap="square" rtlCol="0">
            <a:spAutoFit/>
          </a:bodyPr>
          <a:lstStyle/>
          <a:p>
            <a:endParaRPr lang="sv-SE" dirty="0"/>
          </a:p>
        </p:txBody>
      </p:sp>
      <p:pic>
        <p:nvPicPr>
          <p:cNvPr id="12" name="Bildobjekt 11">
            <a:extLst>
              <a:ext uri="{FF2B5EF4-FFF2-40B4-BE49-F238E27FC236}">
                <a16:creationId xmlns:a16="http://schemas.microsoft.com/office/drawing/2014/main" id="{2665CD3A-1FA9-854D-B476-FF545AE476B8}"/>
              </a:ext>
            </a:extLst>
          </p:cNvPr>
          <p:cNvPicPr>
            <a:picLocks noChangeAspect="1"/>
          </p:cNvPicPr>
          <p:nvPr/>
        </p:nvPicPr>
        <p:blipFill>
          <a:blip r:embed="rId5"/>
          <a:stretch>
            <a:fillRect/>
          </a:stretch>
        </p:blipFill>
        <p:spPr>
          <a:xfrm>
            <a:off x="1330231" y="4068780"/>
            <a:ext cx="3253549" cy="1887245"/>
          </a:xfrm>
          <a:prstGeom prst="rect">
            <a:avLst/>
          </a:prstGeom>
        </p:spPr>
      </p:pic>
      <p:sp>
        <p:nvSpPr>
          <p:cNvPr id="4" name="Rektangel 3">
            <a:extLst>
              <a:ext uri="{FF2B5EF4-FFF2-40B4-BE49-F238E27FC236}">
                <a16:creationId xmlns:a16="http://schemas.microsoft.com/office/drawing/2014/main" id="{D29F69CA-F417-9446-82C5-FD65B4A7F6C1}"/>
              </a:ext>
            </a:extLst>
          </p:cNvPr>
          <p:cNvSpPr/>
          <p:nvPr/>
        </p:nvSpPr>
        <p:spPr>
          <a:xfrm>
            <a:off x="5425553" y="1645920"/>
            <a:ext cx="2959153" cy="4770537"/>
          </a:xfrm>
          <a:prstGeom prst="rect">
            <a:avLst/>
          </a:prstGeom>
        </p:spPr>
        <p:txBody>
          <a:bodyPr wrap="square">
            <a:spAutoFit/>
          </a:bodyPr>
          <a:lstStyle/>
          <a:p>
            <a:r>
              <a:rPr lang="sv-SE" sz="1600" b="1" dirty="0">
                <a:solidFill>
                  <a:schemeClr val="accent5">
                    <a:lumMod val="50000"/>
                  </a:schemeClr>
                </a:solidFill>
              </a:rPr>
              <a:t>Stabilt bättre portföljer</a:t>
            </a:r>
            <a:endParaRPr lang="sv-SE" sz="1600" dirty="0">
              <a:solidFill>
                <a:schemeClr val="accent5">
                  <a:lumMod val="50000"/>
                </a:schemeClr>
              </a:solidFill>
            </a:endParaRPr>
          </a:p>
          <a:p>
            <a:endParaRPr lang="sv-SE" sz="1600" dirty="0"/>
          </a:p>
          <a:p>
            <a:r>
              <a:rPr lang="sv-SE" sz="1600" dirty="0"/>
              <a:t>Våra innehav är samtidigt påtagligt långsiktiga. Vi byter sällan innehav. </a:t>
            </a:r>
          </a:p>
          <a:p>
            <a:r>
              <a:rPr lang="sv-SE" sz="1600" dirty="0"/>
              <a:t>Vi behåller bolagen gärna i 5-6 år. Ofta längre. För kvalitet visar sig hålla i längden och de slår börsen.</a:t>
            </a:r>
          </a:p>
          <a:p>
            <a:r>
              <a:rPr lang="sv-SE" sz="1600" dirty="0"/>
              <a:t> </a:t>
            </a:r>
          </a:p>
          <a:p>
            <a:r>
              <a:rPr lang="sv-SE" sz="1600" dirty="0"/>
              <a:t>Neox arbetar utifrån tre basportföljer. Europa, Norden och USA. I snitt innehåller portföljerna 20 bolag. Det är den optimala bredden, visar våra analyser. Skulle vi utöka portföljerna med fler bolag skulle avkastningen bli sämre.</a:t>
            </a:r>
          </a:p>
          <a:p>
            <a:r>
              <a:rPr lang="sv-SE" sz="1600" dirty="0"/>
              <a:t> </a:t>
            </a:r>
          </a:p>
        </p:txBody>
      </p:sp>
      <p:sp>
        <p:nvSpPr>
          <p:cNvPr id="5" name="Rektangel 4">
            <a:extLst>
              <a:ext uri="{FF2B5EF4-FFF2-40B4-BE49-F238E27FC236}">
                <a16:creationId xmlns:a16="http://schemas.microsoft.com/office/drawing/2014/main" id="{D4836D6B-D53D-634E-BE15-1E8D4F158B52}"/>
              </a:ext>
            </a:extLst>
          </p:cNvPr>
          <p:cNvSpPr/>
          <p:nvPr/>
        </p:nvSpPr>
        <p:spPr>
          <a:xfrm>
            <a:off x="8742958" y="1894630"/>
            <a:ext cx="2846616" cy="3785652"/>
          </a:xfrm>
          <a:prstGeom prst="rect">
            <a:avLst/>
          </a:prstGeom>
        </p:spPr>
        <p:txBody>
          <a:bodyPr wrap="square">
            <a:spAutoFit/>
          </a:bodyPr>
          <a:lstStyle/>
          <a:p>
            <a:endParaRPr lang="sv-SE" sz="1600" dirty="0"/>
          </a:p>
          <a:p>
            <a:r>
              <a:rPr lang="sv-SE" sz="1600" dirty="0"/>
              <a:t>Portföljerna innehåller sedan en stor bredd av branscher. Fokus är stora bolag, för att öka stabilitet och underlätta handel.</a:t>
            </a:r>
          </a:p>
          <a:p>
            <a:endParaRPr lang="sv-SE" sz="1600" dirty="0"/>
          </a:p>
          <a:p>
            <a:r>
              <a:rPr lang="sv-SE" sz="1600" dirty="0"/>
              <a:t>Utifrån dem kan varje kund sedan bygga sin egen portfölj med Neox. Där du själv väljer branscher att passa den andel fastigheter, energi eller beroende på hur du vill prioritera din Neox-portfölj.</a:t>
            </a:r>
          </a:p>
          <a:p>
            <a:r>
              <a:rPr lang="sv-SE" sz="1600" dirty="0"/>
              <a:t> </a:t>
            </a:r>
          </a:p>
          <a:p>
            <a:r>
              <a:rPr lang="sv-SE" sz="1600" dirty="0"/>
              <a:t> </a:t>
            </a:r>
          </a:p>
        </p:txBody>
      </p:sp>
      <p:pic>
        <p:nvPicPr>
          <p:cNvPr id="11" name="Bildobjekt 10">
            <a:extLst>
              <a:ext uri="{FF2B5EF4-FFF2-40B4-BE49-F238E27FC236}">
                <a16:creationId xmlns:a16="http://schemas.microsoft.com/office/drawing/2014/main" id="{62D76EA9-3C11-F947-89B3-6CE14F2A187F}"/>
              </a:ext>
            </a:extLst>
          </p:cNvPr>
          <p:cNvPicPr>
            <a:picLocks noChangeAspect="1"/>
          </p:cNvPicPr>
          <p:nvPr/>
        </p:nvPicPr>
        <p:blipFill>
          <a:blip r:embed="rId6"/>
          <a:stretch>
            <a:fillRect/>
          </a:stretch>
        </p:blipFill>
        <p:spPr>
          <a:xfrm>
            <a:off x="9439232" y="5273569"/>
            <a:ext cx="1219268" cy="1253254"/>
          </a:xfrm>
          <a:prstGeom prst="rect">
            <a:avLst/>
          </a:prstGeom>
        </p:spPr>
      </p:pic>
      <p:sp>
        <p:nvSpPr>
          <p:cNvPr id="13" name="textruta 16">
            <a:extLst>
              <a:ext uri="{FF2B5EF4-FFF2-40B4-BE49-F238E27FC236}">
                <a16:creationId xmlns:a16="http://schemas.microsoft.com/office/drawing/2014/main" id="{CC7158C7-A1A4-4DA3-A127-7D487873C3D0}"/>
              </a:ext>
            </a:extLst>
          </p:cNvPr>
          <p:cNvSpPr txBox="1"/>
          <p:nvPr/>
        </p:nvSpPr>
        <p:spPr>
          <a:xfrm>
            <a:off x="623843" y="564797"/>
            <a:ext cx="11089184" cy="338554"/>
          </a:xfrm>
          <a:prstGeom prst="rect">
            <a:avLst/>
          </a:prstGeom>
          <a:noFill/>
        </p:spPr>
        <p:txBody>
          <a:bodyPr wrap="square" rtlCol="0">
            <a:spAutoFit/>
          </a:bodyPr>
          <a:lstStyle/>
          <a:p>
            <a:pPr lvl="1"/>
            <a:r>
              <a:rPr lang="sv-SE" sz="1600" b="1" dirty="0">
                <a:solidFill>
                  <a:srgbClr val="002060"/>
                </a:solidFill>
              </a:rPr>
              <a:t>Hem</a:t>
            </a:r>
            <a:r>
              <a:rPr lang="sv-SE" sz="1600" b="1" dirty="0">
                <a:solidFill>
                  <a:srgbClr val="FF0000"/>
                </a:solidFill>
              </a:rPr>
              <a:t>    </a:t>
            </a:r>
            <a:r>
              <a:rPr lang="sv-SE" sz="1600" b="1" dirty="0">
                <a:solidFill>
                  <a:srgbClr val="002060"/>
                </a:solidFill>
              </a:rPr>
              <a:t>Produkter &amp; Tjänster    Fond    Resultat    </a:t>
            </a:r>
            <a:r>
              <a:rPr lang="sv-SE" sz="1600" b="1" dirty="0">
                <a:solidFill>
                  <a:srgbClr val="FF0000"/>
                </a:solidFill>
              </a:rPr>
              <a:t>Metod</a:t>
            </a:r>
            <a:r>
              <a:rPr lang="sv-SE" sz="1600" b="1" dirty="0">
                <a:solidFill>
                  <a:srgbClr val="002060"/>
                </a:solidFill>
              </a:rPr>
              <a:t>    Insikter    Frågor &amp; svar  Kontakt  Neox </a:t>
            </a:r>
            <a:r>
              <a:rPr lang="sv-SE" sz="1600" b="1" dirty="0">
                <a:solidFill>
                  <a:schemeClr val="accent1">
                    <a:lumMod val="75000"/>
                  </a:schemeClr>
                </a:solidFill>
              </a:rPr>
              <a:t>		</a:t>
            </a:r>
          </a:p>
        </p:txBody>
      </p:sp>
    </p:spTree>
    <p:extLst>
      <p:ext uri="{BB962C8B-B14F-4D97-AF65-F5344CB8AC3E}">
        <p14:creationId xmlns:p14="http://schemas.microsoft.com/office/powerpoint/2010/main" val="3995916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50"/>
                                        <p:tgtEl>
                                          <p:spTgt spid="10"/>
                                        </p:tgtEl>
                                      </p:cBhvr>
                                    </p:animEffect>
                                  </p:childTnLst>
                                </p:cTn>
                              </p:par>
                            </p:childTnLst>
                          </p:cTn>
                        </p:par>
                        <p:par>
                          <p:cTn id="8" fill="hold">
                            <p:stCondLst>
                              <p:cond delay="25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childTnLst>
                                </p:cTn>
                              </p:par>
                            </p:childTnLst>
                          </p:cTn>
                        </p:par>
                        <p:par>
                          <p:cTn id="12" fill="hold">
                            <p:stCondLst>
                              <p:cond delay="1250"/>
                            </p:stCondLst>
                            <p:childTnLst>
                              <p:par>
                                <p:cTn id="13" presetID="10"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B396ECA6-60DE-554A-BD0E-4B88B35CEFF0}"/>
              </a:ext>
            </a:extLst>
          </p:cNvPr>
          <p:cNvPicPr>
            <a:picLocks noChangeAspect="1"/>
          </p:cNvPicPr>
          <p:nvPr/>
        </p:nvPicPr>
        <p:blipFill>
          <a:blip r:embed="rId2"/>
          <a:stretch>
            <a:fillRect/>
          </a:stretch>
        </p:blipFill>
        <p:spPr>
          <a:xfrm>
            <a:off x="0" y="726379"/>
            <a:ext cx="12192000" cy="6153394"/>
          </a:xfrm>
          <a:prstGeom prst="rect">
            <a:avLst/>
          </a:prstGeom>
        </p:spPr>
      </p:pic>
      <p:pic>
        <p:nvPicPr>
          <p:cNvPr id="8" name="Bildobjekt 7">
            <a:extLst>
              <a:ext uri="{FF2B5EF4-FFF2-40B4-BE49-F238E27FC236}">
                <a16:creationId xmlns:a16="http://schemas.microsoft.com/office/drawing/2014/main" id="{958945B2-A952-3846-8C78-228BE4726065}"/>
              </a:ext>
            </a:extLst>
          </p:cNvPr>
          <p:cNvPicPr>
            <a:picLocks noChangeAspect="1"/>
          </p:cNvPicPr>
          <p:nvPr/>
        </p:nvPicPr>
        <p:blipFill>
          <a:blip r:embed="rId3"/>
          <a:stretch>
            <a:fillRect/>
          </a:stretch>
        </p:blipFill>
        <p:spPr>
          <a:xfrm>
            <a:off x="0" y="0"/>
            <a:ext cx="12192000" cy="726379"/>
          </a:xfrm>
          <a:prstGeom prst="rect">
            <a:avLst/>
          </a:prstGeom>
        </p:spPr>
      </p:pic>
      <p:sp>
        <p:nvSpPr>
          <p:cNvPr id="3" name="textruta 2">
            <a:extLst>
              <a:ext uri="{FF2B5EF4-FFF2-40B4-BE49-F238E27FC236}">
                <a16:creationId xmlns:a16="http://schemas.microsoft.com/office/drawing/2014/main" id="{D4F48E68-8D56-B346-83FC-AFC4D23626C2}"/>
              </a:ext>
            </a:extLst>
          </p:cNvPr>
          <p:cNvSpPr txBox="1"/>
          <p:nvPr/>
        </p:nvSpPr>
        <p:spPr>
          <a:xfrm>
            <a:off x="5326828" y="1462844"/>
            <a:ext cx="6122124" cy="6035040"/>
          </a:xfrm>
          <a:prstGeom prst="rect">
            <a:avLst/>
          </a:prstGeom>
          <a:solidFill>
            <a:schemeClr val="bg1">
              <a:alpha val="55000"/>
            </a:schemeClr>
          </a:solidFill>
        </p:spPr>
        <p:txBody>
          <a:bodyPr wrap="square" rtlCol="0">
            <a:spAutoFit/>
          </a:bodyPr>
          <a:lstStyle/>
          <a:p>
            <a:endParaRPr lang="sv-SE" dirty="0"/>
          </a:p>
        </p:txBody>
      </p:sp>
      <p:sp>
        <p:nvSpPr>
          <p:cNvPr id="11" name="textruta 10">
            <a:extLst>
              <a:ext uri="{FF2B5EF4-FFF2-40B4-BE49-F238E27FC236}">
                <a16:creationId xmlns:a16="http://schemas.microsoft.com/office/drawing/2014/main" id="{36F05061-7359-2948-B6E1-2534AC0B86E0}"/>
              </a:ext>
            </a:extLst>
          </p:cNvPr>
          <p:cNvSpPr txBox="1"/>
          <p:nvPr/>
        </p:nvSpPr>
        <p:spPr>
          <a:xfrm>
            <a:off x="6096000" y="1837480"/>
            <a:ext cx="4629150" cy="18066484"/>
          </a:xfrm>
          <a:prstGeom prst="rect">
            <a:avLst/>
          </a:prstGeom>
          <a:noFill/>
        </p:spPr>
        <p:txBody>
          <a:bodyPr wrap="square" rtlCol="0">
            <a:spAutoFit/>
          </a:bodyPr>
          <a:lstStyle/>
          <a:p>
            <a:r>
              <a:rPr lang="sv-SE" sz="1600" b="1" dirty="0">
                <a:solidFill>
                  <a:schemeClr val="accent5">
                    <a:lumMod val="50000"/>
                  </a:schemeClr>
                </a:solidFill>
              </a:rPr>
              <a:t>Kunden ser alltid allt</a:t>
            </a:r>
            <a:endParaRPr lang="sv-SE" sz="1600" dirty="0">
              <a:solidFill>
                <a:schemeClr val="accent5">
                  <a:lumMod val="50000"/>
                </a:schemeClr>
              </a:solidFill>
            </a:endParaRPr>
          </a:p>
          <a:p>
            <a:r>
              <a:rPr lang="sv-SE" sz="1600" dirty="0"/>
              <a:t> </a:t>
            </a:r>
          </a:p>
          <a:p>
            <a:r>
              <a:rPr lang="sv-SE" sz="1600" dirty="0"/>
              <a:t>Din Neox-portfölj har du direkt på ditt eget konto, hos din bank eller förvaltare. För att du ska ha full insyn, varje sekund och varje dag.</a:t>
            </a:r>
          </a:p>
          <a:p>
            <a:r>
              <a:rPr lang="sv-SE" sz="1600" dirty="0"/>
              <a:t> </a:t>
            </a:r>
          </a:p>
          <a:p>
            <a:r>
              <a:rPr lang="sv-SE" sz="1600" dirty="0"/>
              <a:t>Ändringarna i portföljen meddelar vi dig och din förvaltare med en köp- och säljlista och tydliga handlar-instruktioner. Snitt byter vi två av 20 aktier per år.</a:t>
            </a:r>
          </a:p>
          <a:p>
            <a:r>
              <a:rPr lang="sv-SE" sz="1600" dirty="0"/>
              <a:t> </a:t>
            </a:r>
          </a:p>
          <a:p>
            <a:r>
              <a:rPr lang="sv-SE" sz="1600" dirty="0"/>
              <a:t>Våra personliga och nära service gör att vi erbjuder våra portföljer till kunder som förvaltare mer än 25 miljoner kronor. För andra sparare och investerare ska vi erbjuda vi andra lösningar.</a:t>
            </a:r>
          </a:p>
          <a:p>
            <a:r>
              <a:rPr lang="sv-SE" sz="1600" dirty="0"/>
              <a:t>  </a:t>
            </a:r>
          </a:p>
          <a:p>
            <a:r>
              <a:rPr lang="sv-SE" sz="1600" b="1" dirty="0"/>
              <a:t> </a:t>
            </a:r>
            <a:endParaRPr lang="sv-SE" sz="1600" dirty="0"/>
          </a:p>
          <a:p>
            <a:r>
              <a:rPr lang="sv-SE" sz="1600" b="1" dirty="0">
                <a:solidFill>
                  <a:schemeClr val="accent5">
                    <a:lumMod val="50000"/>
                  </a:schemeClr>
                </a:solidFill>
              </a:rPr>
              <a:t>Vår 3-stegsanalys</a:t>
            </a:r>
            <a:endParaRPr lang="sv-SE" sz="1600" dirty="0">
              <a:solidFill>
                <a:schemeClr val="accent5">
                  <a:lumMod val="50000"/>
                </a:schemeClr>
              </a:solidFill>
            </a:endParaRPr>
          </a:p>
          <a:p>
            <a:r>
              <a:rPr lang="sv-SE" sz="1600" dirty="0"/>
              <a:t> </a:t>
            </a:r>
          </a:p>
          <a:p>
            <a:r>
              <a:rPr lang="sv-SE" sz="1600" dirty="0"/>
              <a:t>I vår förvaltning tänker vi mycket som ikonen Warren </a:t>
            </a:r>
            <a:r>
              <a:rPr lang="sv-SE" sz="1600" dirty="0" err="1"/>
              <a:t>Buffett</a:t>
            </a:r>
            <a:r>
              <a:rPr lang="sv-SE" sz="1600" dirty="0"/>
              <a:t>. Men vi arbetar med datorer. För att kunna analysera bredare och djupare. Varje dag analyserar 282 parametrar för över tusen bolag. För varje bolag är bedöms varje parameter på ett unikt sätt. Totalt analyserar vi varje dag 6 miljoner datapunkter.</a:t>
            </a:r>
          </a:p>
          <a:p>
            <a:r>
              <a:rPr lang="sv-SE" sz="1600" b="1" dirty="0"/>
              <a:t> </a:t>
            </a:r>
            <a:endParaRPr lang="sv-SE" sz="1600" dirty="0"/>
          </a:p>
          <a:p>
            <a:r>
              <a:rPr lang="sv-SE" sz="1600" dirty="0"/>
              <a:t>Vårt första analyssteg är att söka efter </a:t>
            </a:r>
            <a:r>
              <a:rPr lang="sv-SE" sz="1600" b="1" dirty="0"/>
              <a:t>kvalitet</a:t>
            </a:r>
            <a:r>
              <a:rPr lang="sv-SE" sz="1600" dirty="0"/>
              <a:t>. Bolagen måste visa på uthålliga resultat. De ska ha många starka år i ryggen och tillhöra några av de främsta i sina branscher.</a:t>
            </a:r>
          </a:p>
          <a:p>
            <a:r>
              <a:rPr lang="sv-SE" sz="1600" dirty="0"/>
              <a:t> </a:t>
            </a:r>
          </a:p>
          <a:p>
            <a:r>
              <a:rPr lang="sv-SE" sz="1600" dirty="0"/>
              <a:t>Andra analyssteget är att granska </a:t>
            </a:r>
            <a:r>
              <a:rPr lang="sv-SE" sz="1600" b="1" dirty="0"/>
              <a:t>pris</a:t>
            </a:r>
            <a:r>
              <a:rPr lang="sv-SE" sz="1600" dirty="0"/>
              <a:t>. Vi fastslår ett rimligt pris på lång sikt, för varje unikt bolag. Är dagspriset förmånligt så kan bolaget gå vidare till sista granskningen.</a:t>
            </a:r>
          </a:p>
          <a:p>
            <a:r>
              <a:rPr lang="sv-SE" sz="1600" dirty="0"/>
              <a:t> </a:t>
            </a:r>
          </a:p>
          <a:p>
            <a:r>
              <a:rPr lang="sv-SE" sz="1600" dirty="0"/>
              <a:t>Tredje analyssteget är att ta fram de aktier som har en </a:t>
            </a:r>
            <a:r>
              <a:rPr lang="sv-SE" sz="1600" b="1" dirty="0"/>
              <a:t>rörelse</a:t>
            </a:r>
            <a:r>
              <a:rPr lang="sv-SE" sz="1600" dirty="0"/>
              <a:t> – som visar ett momentum. Ett bolag kan ju vara lovande och intressant, men också stå stilla i värdering under långa tider. </a:t>
            </a:r>
          </a:p>
          <a:p>
            <a:r>
              <a:rPr lang="sv-SE" sz="1600" dirty="0"/>
              <a:t> </a:t>
            </a:r>
          </a:p>
          <a:p>
            <a:r>
              <a:rPr lang="sv-SE" sz="1600" dirty="0"/>
              <a:t>Varje dag upprepar vi analysen av alla tusentals bolag. Varje kvartal genomför vi dessutom en omräkning av analysmodellen för varje bolag.</a:t>
            </a:r>
          </a:p>
          <a:p>
            <a:r>
              <a:rPr lang="sv-SE" sz="1600" b="1" dirty="0"/>
              <a:t> </a:t>
            </a:r>
            <a:endParaRPr lang="sv-SE" sz="1600" dirty="0"/>
          </a:p>
          <a:p>
            <a:r>
              <a:rPr lang="sv-SE" sz="1600" b="1" dirty="0"/>
              <a:t>Resultat</a:t>
            </a:r>
            <a:endParaRPr lang="sv-SE" sz="1600" dirty="0"/>
          </a:p>
          <a:p>
            <a:r>
              <a:rPr lang="sv-SE" sz="1600" b="1" dirty="0"/>
              <a:t> </a:t>
            </a:r>
            <a:endParaRPr lang="sv-SE" sz="1600" dirty="0"/>
          </a:p>
          <a:p>
            <a:r>
              <a:rPr lang="sv-SE" sz="1600" dirty="0"/>
              <a:t>Våra portföljer uppvisar en jämn och stark avkastning oavsett region, bransch och tidsperiod. I snitt presterar vi bättre än börsen 66 % av dagarna, 75% av kvartalen och 100 % av helåren.</a:t>
            </a:r>
          </a:p>
          <a:p>
            <a:r>
              <a:rPr lang="sv-SE" sz="1600" dirty="0"/>
              <a:t> </a:t>
            </a:r>
          </a:p>
          <a:p>
            <a:r>
              <a:rPr lang="sv-SE" sz="1600" dirty="0"/>
              <a:t>Dessutom uppvisar vi en särskilt stark avkastning när börsen är svag. Då slår vi börsen med i snitt 1,5%-enheter per månad.</a:t>
            </a:r>
          </a:p>
          <a:p>
            <a:r>
              <a:rPr lang="sv-SE" sz="1600" dirty="0"/>
              <a:t>Vi ska dessutom vinna mark, även under de glada börsdagarna. Då slår vi börsen med i snitt 0,7%-enheter per månad.</a:t>
            </a:r>
          </a:p>
          <a:p>
            <a:r>
              <a:rPr lang="sv-SE" sz="1600" dirty="0"/>
              <a:t>Våra portföljer slår börsen därmed i snitt med 1,07%.-enheter per månad.</a:t>
            </a:r>
          </a:p>
          <a:p>
            <a:r>
              <a:rPr lang="sv-SE" sz="1600" dirty="0"/>
              <a:t> </a:t>
            </a:r>
          </a:p>
          <a:p>
            <a:r>
              <a:rPr lang="sv-SE" sz="1600" b="1" dirty="0"/>
              <a:t>Neox historik</a:t>
            </a:r>
            <a:endParaRPr lang="sv-SE" sz="1600" dirty="0"/>
          </a:p>
          <a:p>
            <a:r>
              <a:rPr lang="sv-SE" sz="1600" dirty="0"/>
              <a:t>Bolagets analysmodell arbetade grundaren Peter Sjöholm fram 2007-2010. Sedan dess har Neox förvaltat kapital åt privatpersoner. Grundare Peter Sjöholm har under 30-talet år verkat som analytiker och systemutvecklare i flertalet av de nordiska bankerna, i Norden, Schweiz och Luxemburg. Neox är idag privatägt och huvudägare är grundaren Peter Sjöholm.</a:t>
            </a:r>
          </a:p>
          <a:p>
            <a:r>
              <a:rPr lang="sv-SE" sz="1600" dirty="0"/>
              <a:t> </a:t>
            </a:r>
          </a:p>
          <a:p>
            <a:r>
              <a:rPr lang="sv-SE" sz="1600" dirty="0"/>
              <a:t>//</a:t>
            </a:r>
          </a:p>
        </p:txBody>
      </p:sp>
      <p:pic>
        <p:nvPicPr>
          <p:cNvPr id="14" name="Bildobjekt 13">
            <a:extLst>
              <a:ext uri="{FF2B5EF4-FFF2-40B4-BE49-F238E27FC236}">
                <a16:creationId xmlns:a16="http://schemas.microsoft.com/office/drawing/2014/main" id="{F0DAFA19-0E70-F540-83CE-FC92E288772C}"/>
              </a:ext>
            </a:extLst>
          </p:cNvPr>
          <p:cNvPicPr>
            <a:picLocks noChangeAspect="1"/>
          </p:cNvPicPr>
          <p:nvPr/>
        </p:nvPicPr>
        <p:blipFill>
          <a:blip r:embed="rId4"/>
          <a:stretch>
            <a:fillRect/>
          </a:stretch>
        </p:blipFill>
        <p:spPr>
          <a:xfrm>
            <a:off x="1002715" y="1646126"/>
            <a:ext cx="3581065" cy="3652254"/>
          </a:xfrm>
          <a:prstGeom prst="rect">
            <a:avLst/>
          </a:prstGeom>
        </p:spPr>
      </p:pic>
      <p:sp>
        <p:nvSpPr>
          <p:cNvPr id="10" name="Ellips 9">
            <a:extLst>
              <a:ext uri="{FF2B5EF4-FFF2-40B4-BE49-F238E27FC236}">
                <a16:creationId xmlns:a16="http://schemas.microsoft.com/office/drawing/2014/main" id="{C042E14D-45B6-1B45-BB3A-A1FB320314EA}"/>
              </a:ext>
            </a:extLst>
          </p:cNvPr>
          <p:cNvSpPr/>
          <p:nvPr/>
        </p:nvSpPr>
        <p:spPr>
          <a:xfrm>
            <a:off x="10913128" y="2816552"/>
            <a:ext cx="1076423" cy="650425"/>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2" name="textruta 11">
            <a:extLst>
              <a:ext uri="{FF2B5EF4-FFF2-40B4-BE49-F238E27FC236}">
                <a16:creationId xmlns:a16="http://schemas.microsoft.com/office/drawing/2014/main" id="{3788FB6C-6675-B344-BCE5-B53232E7F3CB}"/>
              </a:ext>
            </a:extLst>
          </p:cNvPr>
          <p:cNvSpPr txBox="1"/>
          <p:nvPr/>
        </p:nvSpPr>
        <p:spPr>
          <a:xfrm>
            <a:off x="10876510" y="2912805"/>
            <a:ext cx="1147947" cy="492443"/>
          </a:xfrm>
          <a:prstGeom prst="rect">
            <a:avLst/>
          </a:prstGeom>
          <a:noFill/>
        </p:spPr>
        <p:txBody>
          <a:bodyPr wrap="square" rtlCol="0">
            <a:spAutoFit/>
          </a:bodyPr>
          <a:lstStyle/>
          <a:p>
            <a:pPr algn="ctr"/>
            <a:r>
              <a:rPr lang="sv-SE" sz="1300" dirty="0">
                <a:solidFill>
                  <a:schemeClr val="accent1"/>
                </a:solidFill>
              </a:rPr>
              <a:t>Full insyn </a:t>
            </a:r>
            <a:br>
              <a:rPr lang="sv-SE" sz="1300" dirty="0">
                <a:solidFill>
                  <a:schemeClr val="accent1"/>
                </a:solidFill>
              </a:rPr>
            </a:br>
            <a:r>
              <a:rPr lang="sv-SE" sz="1300" dirty="0">
                <a:solidFill>
                  <a:schemeClr val="accent1"/>
                </a:solidFill>
              </a:rPr>
              <a:t>i realtid</a:t>
            </a:r>
          </a:p>
        </p:txBody>
      </p:sp>
      <p:sp>
        <p:nvSpPr>
          <p:cNvPr id="15" name="textruta 16">
            <a:extLst>
              <a:ext uri="{FF2B5EF4-FFF2-40B4-BE49-F238E27FC236}">
                <a16:creationId xmlns:a16="http://schemas.microsoft.com/office/drawing/2014/main" id="{8EB876DF-832D-49AC-990D-44F5C769F243}"/>
              </a:ext>
            </a:extLst>
          </p:cNvPr>
          <p:cNvSpPr txBox="1"/>
          <p:nvPr/>
        </p:nvSpPr>
        <p:spPr>
          <a:xfrm>
            <a:off x="623843" y="564797"/>
            <a:ext cx="11089184" cy="338554"/>
          </a:xfrm>
          <a:prstGeom prst="rect">
            <a:avLst/>
          </a:prstGeom>
          <a:noFill/>
        </p:spPr>
        <p:txBody>
          <a:bodyPr wrap="square" rtlCol="0">
            <a:spAutoFit/>
          </a:bodyPr>
          <a:lstStyle/>
          <a:p>
            <a:pPr lvl="1"/>
            <a:r>
              <a:rPr lang="sv-SE" sz="1600" b="1" dirty="0">
                <a:solidFill>
                  <a:srgbClr val="002060"/>
                </a:solidFill>
              </a:rPr>
              <a:t>Hem</a:t>
            </a:r>
            <a:r>
              <a:rPr lang="sv-SE" sz="1600" b="1" dirty="0">
                <a:solidFill>
                  <a:srgbClr val="FF0000"/>
                </a:solidFill>
              </a:rPr>
              <a:t>    </a:t>
            </a:r>
            <a:r>
              <a:rPr lang="sv-SE" sz="1600" b="1" dirty="0">
                <a:solidFill>
                  <a:srgbClr val="002060"/>
                </a:solidFill>
              </a:rPr>
              <a:t>Produkter &amp; Tjänster    Fond    Resultat    </a:t>
            </a:r>
            <a:r>
              <a:rPr lang="sv-SE" sz="1600" b="1" dirty="0">
                <a:solidFill>
                  <a:srgbClr val="FF0000"/>
                </a:solidFill>
              </a:rPr>
              <a:t>Metod</a:t>
            </a:r>
            <a:r>
              <a:rPr lang="sv-SE" sz="1600" b="1" dirty="0">
                <a:solidFill>
                  <a:srgbClr val="002060"/>
                </a:solidFill>
              </a:rPr>
              <a:t>    Insikter    Frågor &amp; svar  Kontakt  Neox </a:t>
            </a:r>
            <a:r>
              <a:rPr lang="sv-SE" sz="1600" b="1" dirty="0">
                <a:solidFill>
                  <a:schemeClr val="accent1">
                    <a:lumMod val="75000"/>
                  </a:schemeClr>
                </a:solidFill>
              </a:rPr>
              <a:t>		</a:t>
            </a:r>
          </a:p>
        </p:txBody>
      </p:sp>
    </p:spTree>
    <p:extLst>
      <p:ext uri="{BB962C8B-B14F-4D97-AF65-F5344CB8AC3E}">
        <p14:creationId xmlns:p14="http://schemas.microsoft.com/office/powerpoint/2010/main" val="2404870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B396ECA6-60DE-554A-BD0E-4B88B35CEFF0}"/>
              </a:ext>
            </a:extLst>
          </p:cNvPr>
          <p:cNvPicPr>
            <a:picLocks noChangeAspect="1"/>
          </p:cNvPicPr>
          <p:nvPr/>
        </p:nvPicPr>
        <p:blipFill>
          <a:blip r:embed="rId2"/>
          <a:stretch>
            <a:fillRect/>
          </a:stretch>
        </p:blipFill>
        <p:spPr>
          <a:xfrm>
            <a:off x="0" y="726379"/>
            <a:ext cx="12192000" cy="6131622"/>
          </a:xfrm>
          <a:prstGeom prst="rect">
            <a:avLst/>
          </a:prstGeom>
        </p:spPr>
      </p:pic>
      <p:pic>
        <p:nvPicPr>
          <p:cNvPr id="8" name="Bildobjekt 7">
            <a:extLst>
              <a:ext uri="{FF2B5EF4-FFF2-40B4-BE49-F238E27FC236}">
                <a16:creationId xmlns:a16="http://schemas.microsoft.com/office/drawing/2014/main" id="{958945B2-A952-3846-8C78-228BE4726065}"/>
              </a:ext>
            </a:extLst>
          </p:cNvPr>
          <p:cNvPicPr>
            <a:picLocks noChangeAspect="1"/>
          </p:cNvPicPr>
          <p:nvPr/>
        </p:nvPicPr>
        <p:blipFill>
          <a:blip r:embed="rId3"/>
          <a:stretch>
            <a:fillRect/>
          </a:stretch>
        </p:blipFill>
        <p:spPr>
          <a:xfrm>
            <a:off x="0" y="0"/>
            <a:ext cx="12192000" cy="726379"/>
          </a:xfrm>
          <a:prstGeom prst="rect">
            <a:avLst/>
          </a:prstGeom>
        </p:spPr>
      </p:pic>
      <p:sp>
        <p:nvSpPr>
          <p:cNvPr id="3" name="textruta 2">
            <a:extLst>
              <a:ext uri="{FF2B5EF4-FFF2-40B4-BE49-F238E27FC236}">
                <a16:creationId xmlns:a16="http://schemas.microsoft.com/office/drawing/2014/main" id="{D4F48E68-8D56-B346-83FC-AFC4D23626C2}"/>
              </a:ext>
            </a:extLst>
          </p:cNvPr>
          <p:cNvSpPr txBox="1"/>
          <p:nvPr/>
        </p:nvSpPr>
        <p:spPr>
          <a:xfrm>
            <a:off x="5326828" y="1451958"/>
            <a:ext cx="6122124" cy="6035040"/>
          </a:xfrm>
          <a:prstGeom prst="rect">
            <a:avLst/>
          </a:prstGeom>
          <a:solidFill>
            <a:schemeClr val="bg1">
              <a:alpha val="55000"/>
            </a:schemeClr>
          </a:solidFill>
        </p:spPr>
        <p:txBody>
          <a:bodyPr wrap="square" rtlCol="0">
            <a:spAutoFit/>
          </a:bodyPr>
          <a:lstStyle/>
          <a:p>
            <a:endParaRPr lang="sv-SE" dirty="0"/>
          </a:p>
        </p:txBody>
      </p:sp>
      <p:sp>
        <p:nvSpPr>
          <p:cNvPr id="11" name="textruta 10">
            <a:extLst>
              <a:ext uri="{FF2B5EF4-FFF2-40B4-BE49-F238E27FC236}">
                <a16:creationId xmlns:a16="http://schemas.microsoft.com/office/drawing/2014/main" id="{36F05061-7359-2948-B6E1-2534AC0B86E0}"/>
              </a:ext>
            </a:extLst>
          </p:cNvPr>
          <p:cNvSpPr txBox="1"/>
          <p:nvPr/>
        </p:nvSpPr>
        <p:spPr>
          <a:xfrm>
            <a:off x="5575973" y="1837480"/>
            <a:ext cx="2825078" cy="4524315"/>
          </a:xfrm>
          <a:prstGeom prst="rect">
            <a:avLst/>
          </a:prstGeom>
          <a:noFill/>
        </p:spPr>
        <p:txBody>
          <a:bodyPr wrap="square" rtlCol="0">
            <a:spAutoFit/>
          </a:bodyPr>
          <a:lstStyle/>
          <a:p>
            <a:r>
              <a:rPr lang="sv-SE" sz="1600" b="1" dirty="0">
                <a:solidFill>
                  <a:schemeClr val="accent5">
                    <a:lumMod val="50000"/>
                  </a:schemeClr>
                </a:solidFill>
              </a:rPr>
              <a:t>Vår 3-stegsanalys</a:t>
            </a:r>
            <a:endParaRPr lang="sv-SE" sz="1600" dirty="0">
              <a:solidFill>
                <a:schemeClr val="accent5">
                  <a:lumMod val="50000"/>
                </a:schemeClr>
              </a:solidFill>
            </a:endParaRPr>
          </a:p>
          <a:p>
            <a:r>
              <a:rPr lang="sv-SE" sz="1600" dirty="0"/>
              <a:t> </a:t>
            </a:r>
          </a:p>
          <a:p>
            <a:r>
              <a:rPr lang="sv-SE" sz="1600" dirty="0"/>
              <a:t>I vår förvaltning tänker vi mycket som ikonen Warren </a:t>
            </a:r>
            <a:r>
              <a:rPr lang="sv-SE" sz="1600" dirty="0" err="1"/>
              <a:t>Buffett</a:t>
            </a:r>
            <a:r>
              <a:rPr lang="sv-SE" sz="1600" dirty="0"/>
              <a:t>. Men vi arbetar med datorer. För att kunna analysera bredare och djupare. Varje dag analyserar 282 parametrar för över tusen bolag. För varje bolag är bedöms varje parameter på ett unikt sätt. Totalt analyserar vi varje dag 6 miljoner datapunkter.</a:t>
            </a:r>
          </a:p>
          <a:p>
            <a:endParaRPr lang="sv-SE" sz="1600" dirty="0"/>
          </a:p>
          <a:p>
            <a:r>
              <a:rPr lang="sv-SE" sz="1600" dirty="0"/>
              <a:t>Vårt första analyssteg är att söka efter </a:t>
            </a:r>
            <a:r>
              <a:rPr lang="sv-SE" sz="1600" b="1" dirty="0"/>
              <a:t>kvalitet</a:t>
            </a:r>
            <a:r>
              <a:rPr lang="sv-SE" sz="1600" dirty="0"/>
              <a:t>. Bolagen måste visa på uthålliga</a:t>
            </a:r>
          </a:p>
          <a:p>
            <a:r>
              <a:rPr lang="sv-SE" sz="1600" b="1" dirty="0"/>
              <a:t> </a:t>
            </a:r>
            <a:endParaRPr lang="sv-SE" sz="1600" dirty="0"/>
          </a:p>
        </p:txBody>
      </p:sp>
      <p:pic>
        <p:nvPicPr>
          <p:cNvPr id="10" name="Bildobjekt 9">
            <a:extLst>
              <a:ext uri="{FF2B5EF4-FFF2-40B4-BE49-F238E27FC236}">
                <a16:creationId xmlns:a16="http://schemas.microsoft.com/office/drawing/2014/main" id="{1A0BFFCD-8452-C940-A5F0-F4C9539E5724}"/>
              </a:ext>
            </a:extLst>
          </p:cNvPr>
          <p:cNvPicPr>
            <a:picLocks noChangeAspect="1"/>
          </p:cNvPicPr>
          <p:nvPr/>
        </p:nvPicPr>
        <p:blipFill>
          <a:blip r:embed="rId4"/>
          <a:stretch>
            <a:fillRect/>
          </a:stretch>
        </p:blipFill>
        <p:spPr>
          <a:xfrm>
            <a:off x="1079750" y="4790624"/>
            <a:ext cx="3253548" cy="1836161"/>
          </a:xfrm>
          <a:prstGeom prst="rect">
            <a:avLst/>
          </a:prstGeom>
        </p:spPr>
      </p:pic>
      <p:sp>
        <p:nvSpPr>
          <p:cNvPr id="12" name="Triangel 11">
            <a:extLst>
              <a:ext uri="{FF2B5EF4-FFF2-40B4-BE49-F238E27FC236}">
                <a16:creationId xmlns:a16="http://schemas.microsoft.com/office/drawing/2014/main" id="{ED29E0DC-CC44-2347-8066-89F0F4337CB9}"/>
              </a:ext>
            </a:extLst>
          </p:cNvPr>
          <p:cNvSpPr/>
          <p:nvPr/>
        </p:nvSpPr>
        <p:spPr>
          <a:xfrm rot="5400000">
            <a:off x="1760753" y="5532465"/>
            <a:ext cx="832975" cy="753908"/>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5" name="Bildobjekt 14">
            <a:extLst>
              <a:ext uri="{FF2B5EF4-FFF2-40B4-BE49-F238E27FC236}">
                <a16:creationId xmlns:a16="http://schemas.microsoft.com/office/drawing/2014/main" id="{CF2B4A4E-33E4-2F4B-B714-9421640AA29A}"/>
              </a:ext>
            </a:extLst>
          </p:cNvPr>
          <p:cNvPicPr>
            <a:picLocks noChangeAspect="1"/>
          </p:cNvPicPr>
          <p:nvPr/>
        </p:nvPicPr>
        <p:blipFill>
          <a:blip r:embed="rId5"/>
          <a:stretch>
            <a:fillRect/>
          </a:stretch>
        </p:blipFill>
        <p:spPr>
          <a:xfrm>
            <a:off x="1319053" y="1476312"/>
            <a:ext cx="2470283" cy="2852935"/>
          </a:xfrm>
          <a:prstGeom prst="rect">
            <a:avLst/>
          </a:prstGeom>
        </p:spPr>
      </p:pic>
      <p:sp>
        <p:nvSpPr>
          <p:cNvPr id="16" name="Triangel 15">
            <a:extLst>
              <a:ext uri="{FF2B5EF4-FFF2-40B4-BE49-F238E27FC236}">
                <a16:creationId xmlns:a16="http://schemas.microsoft.com/office/drawing/2014/main" id="{3DB6BE35-E19D-EA40-8A52-B9A00B5C6CD4}"/>
              </a:ext>
            </a:extLst>
          </p:cNvPr>
          <p:cNvSpPr/>
          <p:nvPr/>
        </p:nvSpPr>
        <p:spPr>
          <a:xfrm flipV="1">
            <a:off x="10306050" y="6325907"/>
            <a:ext cx="723900" cy="30087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textruta 16">
            <a:extLst>
              <a:ext uri="{FF2B5EF4-FFF2-40B4-BE49-F238E27FC236}">
                <a16:creationId xmlns:a16="http://schemas.microsoft.com/office/drawing/2014/main" id="{6E266756-5B4E-3F4A-98F7-500D38FFC5DA}"/>
              </a:ext>
            </a:extLst>
          </p:cNvPr>
          <p:cNvSpPr txBox="1"/>
          <p:nvPr/>
        </p:nvSpPr>
        <p:spPr>
          <a:xfrm>
            <a:off x="8664860" y="1837480"/>
            <a:ext cx="2727039" cy="7232749"/>
          </a:xfrm>
          <a:prstGeom prst="rect">
            <a:avLst/>
          </a:prstGeom>
          <a:noFill/>
        </p:spPr>
        <p:txBody>
          <a:bodyPr wrap="square" rtlCol="0">
            <a:spAutoFit/>
          </a:bodyPr>
          <a:lstStyle/>
          <a:p>
            <a:r>
              <a:rPr lang="sv-SE" sz="1600" dirty="0"/>
              <a:t>resultat. De ska ha många starka år i ryggen och tillhöra några av de främsta i sina branscher.</a:t>
            </a:r>
          </a:p>
          <a:p>
            <a:r>
              <a:rPr lang="sv-SE" sz="1600" dirty="0"/>
              <a:t> </a:t>
            </a:r>
          </a:p>
          <a:p>
            <a:r>
              <a:rPr lang="sv-SE" sz="1600" dirty="0"/>
              <a:t>Andra analyssteget är att granska </a:t>
            </a:r>
            <a:r>
              <a:rPr lang="sv-SE" sz="1600" b="1" dirty="0"/>
              <a:t>pris</a:t>
            </a:r>
            <a:r>
              <a:rPr lang="sv-SE" sz="1600" dirty="0"/>
              <a:t>. Vi fastslår ett rimligt pris på lång sikt, för varje unikt bolag. Är dagspriset förmånligt så kan bolaget gå vidare till sista granskningen.</a:t>
            </a:r>
          </a:p>
          <a:p>
            <a:r>
              <a:rPr lang="sv-SE" sz="1600" dirty="0"/>
              <a:t> </a:t>
            </a:r>
          </a:p>
          <a:p>
            <a:r>
              <a:rPr lang="sv-SE" sz="1600" dirty="0"/>
              <a:t>Tredje analyssteget är att ta fram de aktier som har en </a:t>
            </a:r>
            <a:r>
              <a:rPr lang="sv-SE" sz="1600" b="1" dirty="0"/>
              <a:t>rörelse</a:t>
            </a:r>
            <a:r>
              <a:rPr lang="sv-SE" sz="1600" dirty="0"/>
              <a:t> – som visar ett momentum eller köptillfälle. Ett bolag kan ju vara lovande och intressant, men också stå stilla i värdering under långa tider. </a:t>
            </a:r>
          </a:p>
          <a:p>
            <a:r>
              <a:rPr lang="sv-SE" sz="1600" dirty="0"/>
              <a:t> </a:t>
            </a:r>
          </a:p>
          <a:p>
            <a:r>
              <a:rPr lang="sv-SE" sz="1600" dirty="0"/>
              <a:t>Varje dag upprepar vi analysen av alla tusentals bolag. Varje kvartal genomför vi dessutom en omräkning av analysmodellen för varje bolag.</a:t>
            </a:r>
          </a:p>
          <a:p>
            <a:r>
              <a:rPr lang="sv-SE" sz="1600" b="1" dirty="0"/>
              <a:t> </a:t>
            </a:r>
            <a:endParaRPr lang="sv-SE" sz="1600" dirty="0"/>
          </a:p>
        </p:txBody>
      </p:sp>
      <p:sp>
        <p:nvSpPr>
          <p:cNvPr id="14" name="textruta 16">
            <a:extLst>
              <a:ext uri="{FF2B5EF4-FFF2-40B4-BE49-F238E27FC236}">
                <a16:creationId xmlns:a16="http://schemas.microsoft.com/office/drawing/2014/main" id="{5C935286-6DB3-40FF-A76C-C92E0753247C}"/>
              </a:ext>
            </a:extLst>
          </p:cNvPr>
          <p:cNvSpPr txBox="1"/>
          <p:nvPr/>
        </p:nvSpPr>
        <p:spPr>
          <a:xfrm>
            <a:off x="623843" y="564797"/>
            <a:ext cx="11089184" cy="338554"/>
          </a:xfrm>
          <a:prstGeom prst="rect">
            <a:avLst/>
          </a:prstGeom>
          <a:noFill/>
        </p:spPr>
        <p:txBody>
          <a:bodyPr wrap="square" rtlCol="0">
            <a:spAutoFit/>
          </a:bodyPr>
          <a:lstStyle/>
          <a:p>
            <a:pPr lvl="1"/>
            <a:r>
              <a:rPr lang="sv-SE" sz="1600" b="1" dirty="0">
                <a:solidFill>
                  <a:srgbClr val="002060"/>
                </a:solidFill>
              </a:rPr>
              <a:t>Hem</a:t>
            </a:r>
            <a:r>
              <a:rPr lang="sv-SE" sz="1600" b="1" dirty="0">
                <a:solidFill>
                  <a:srgbClr val="FF0000"/>
                </a:solidFill>
              </a:rPr>
              <a:t>    </a:t>
            </a:r>
            <a:r>
              <a:rPr lang="sv-SE" sz="1600" b="1" dirty="0">
                <a:solidFill>
                  <a:srgbClr val="002060"/>
                </a:solidFill>
              </a:rPr>
              <a:t>Produkter &amp; Tjänster    Fond    Resultat    </a:t>
            </a:r>
            <a:r>
              <a:rPr lang="sv-SE" sz="1600" b="1" dirty="0">
                <a:solidFill>
                  <a:srgbClr val="FF0000"/>
                </a:solidFill>
              </a:rPr>
              <a:t>Metod</a:t>
            </a:r>
            <a:r>
              <a:rPr lang="sv-SE" sz="1600" b="1" dirty="0">
                <a:solidFill>
                  <a:srgbClr val="002060"/>
                </a:solidFill>
              </a:rPr>
              <a:t>    Insikter    Frågor &amp; svar  Kontakt  Neox </a:t>
            </a:r>
            <a:r>
              <a:rPr lang="sv-SE" sz="1600" b="1" dirty="0">
                <a:solidFill>
                  <a:schemeClr val="accent1">
                    <a:lumMod val="75000"/>
                  </a:schemeClr>
                </a:solidFill>
              </a:rPr>
              <a:t>		</a:t>
            </a:r>
          </a:p>
        </p:txBody>
      </p:sp>
    </p:spTree>
    <p:extLst>
      <p:ext uri="{BB962C8B-B14F-4D97-AF65-F5344CB8AC3E}">
        <p14:creationId xmlns:p14="http://schemas.microsoft.com/office/powerpoint/2010/main" val="165789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B396ECA6-60DE-554A-BD0E-4B88B35CEFF0}"/>
              </a:ext>
            </a:extLst>
          </p:cNvPr>
          <p:cNvPicPr>
            <a:picLocks noChangeAspect="1"/>
          </p:cNvPicPr>
          <p:nvPr/>
        </p:nvPicPr>
        <p:blipFill>
          <a:blip r:embed="rId2"/>
          <a:stretch>
            <a:fillRect/>
          </a:stretch>
        </p:blipFill>
        <p:spPr>
          <a:xfrm>
            <a:off x="0" y="726379"/>
            <a:ext cx="12192000" cy="6131622"/>
          </a:xfrm>
          <a:prstGeom prst="rect">
            <a:avLst/>
          </a:prstGeom>
        </p:spPr>
      </p:pic>
      <p:pic>
        <p:nvPicPr>
          <p:cNvPr id="8" name="Bildobjekt 7">
            <a:extLst>
              <a:ext uri="{FF2B5EF4-FFF2-40B4-BE49-F238E27FC236}">
                <a16:creationId xmlns:a16="http://schemas.microsoft.com/office/drawing/2014/main" id="{958945B2-A952-3846-8C78-228BE4726065}"/>
              </a:ext>
            </a:extLst>
          </p:cNvPr>
          <p:cNvPicPr>
            <a:picLocks noChangeAspect="1"/>
          </p:cNvPicPr>
          <p:nvPr/>
        </p:nvPicPr>
        <p:blipFill>
          <a:blip r:embed="rId3"/>
          <a:stretch>
            <a:fillRect/>
          </a:stretch>
        </p:blipFill>
        <p:spPr>
          <a:xfrm>
            <a:off x="0" y="0"/>
            <a:ext cx="12192000" cy="726379"/>
          </a:xfrm>
          <a:prstGeom prst="rect">
            <a:avLst/>
          </a:prstGeom>
        </p:spPr>
      </p:pic>
      <p:sp>
        <p:nvSpPr>
          <p:cNvPr id="3" name="textruta 2">
            <a:extLst>
              <a:ext uri="{FF2B5EF4-FFF2-40B4-BE49-F238E27FC236}">
                <a16:creationId xmlns:a16="http://schemas.microsoft.com/office/drawing/2014/main" id="{D4F48E68-8D56-B346-83FC-AFC4D23626C2}"/>
              </a:ext>
            </a:extLst>
          </p:cNvPr>
          <p:cNvSpPr txBox="1"/>
          <p:nvPr/>
        </p:nvSpPr>
        <p:spPr>
          <a:xfrm>
            <a:off x="5326828" y="1337658"/>
            <a:ext cx="6122124" cy="6035040"/>
          </a:xfrm>
          <a:prstGeom prst="rect">
            <a:avLst/>
          </a:prstGeom>
          <a:solidFill>
            <a:schemeClr val="bg1">
              <a:alpha val="55000"/>
            </a:schemeClr>
          </a:solidFill>
        </p:spPr>
        <p:txBody>
          <a:bodyPr wrap="square" rtlCol="0">
            <a:spAutoFit/>
          </a:bodyPr>
          <a:lstStyle/>
          <a:p>
            <a:endParaRPr lang="sv-SE" dirty="0"/>
          </a:p>
        </p:txBody>
      </p:sp>
      <p:sp>
        <p:nvSpPr>
          <p:cNvPr id="11" name="textruta 10">
            <a:extLst>
              <a:ext uri="{FF2B5EF4-FFF2-40B4-BE49-F238E27FC236}">
                <a16:creationId xmlns:a16="http://schemas.microsoft.com/office/drawing/2014/main" id="{36F05061-7359-2948-B6E1-2534AC0B86E0}"/>
              </a:ext>
            </a:extLst>
          </p:cNvPr>
          <p:cNvSpPr txBox="1"/>
          <p:nvPr/>
        </p:nvSpPr>
        <p:spPr>
          <a:xfrm>
            <a:off x="5577310" y="1601537"/>
            <a:ext cx="2880890" cy="5262979"/>
          </a:xfrm>
          <a:prstGeom prst="rect">
            <a:avLst/>
          </a:prstGeom>
          <a:noFill/>
        </p:spPr>
        <p:txBody>
          <a:bodyPr wrap="square" rtlCol="0">
            <a:spAutoFit/>
          </a:bodyPr>
          <a:lstStyle/>
          <a:p>
            <a:r>
              <a:rPr lang="sv-SE" sz="1600" b="1" dirty="0">
                <a:solidFill>
                  <a:schemeClr val="accent5">
                    <a:lumMod val="50000"/>
                  </a:schemeClr>
                </a:solidFill>
              </a:rPr>
              <a:t>Nöjda kunder</a:t>
            </a:r>
            <a:endParaRPr lang="sv-SE" sz="1600" dirty="0">
              <a:solidFill>
                <a:schemeClr val="accent5">
                  <a:lumMod val="50000"/>
                </a:schemeClr>
              </a:solidFill>
            </a:endParaRPr>
          </a:p>
          <a:p>
            <a:r>
              <a:rPr lang="sv-SE" sz="1600" b="1" dirty="0"/>
              <a:t> </a:t>
            </a:r>
            <a:endParaRPr lang="sv-SE" sz="1600" dirty="0"/>
          </a:p>
          <a:p>
            <a:r>
              <a:rPr lang="sv-SE" sz="1600" dirty="0"/>
              <a:t>Våra portföljer uppvisar en jämn och stark avkastning oavsett region, bransch och tidsperiod. I snitt presterar vi bättre än börsen 66% av dagarna, 75% av kvartalen och 100% av helåren.</a:t>
            </a:r>
          </a:p>
          <a:p>
            <a:r>
              <a:rPr lang="sv-SE" sz="1600" dirty="0"/>
              <a:t> </a:t>
            </a:r>
          </a:p>
          <a:p>
            <a:r>
              <a:rPr lang="sv-SE" sz="1600" dirty="0"/>
              <a:t>Dessutom uppvisar vi en särskilt stark avkastning när börsen är svag. Då slår vi börsen med i snitt 1,5%-enheter per månad.</a:t>
            </a:r>
          </a:p>
          <a:p>
            <a:r>
              <a:rPr lang="sv-SE" sz="1600" dirty="0"/>
              <a:t>Vi ska dessutom vinna mark, även under de glada börsdagarna. Då slår vi börsen med i snitt 0,7%-enheter per månad. Våra portföljer slår börsen därmed i snitt med 1,07%-enheter per månad.</a:t>
            </a:r>
          </a:p>
          <a:p>
            <a:r>
              <a:rPr lang="sv-SE" sz="1600" dirty="0"/>
              <a:t> </a:t>
            </a:r>
          </a:p>
        </p:txBody>
      </p:sp>
      <p:pic>
        <p:nvPicPr>
          <p:cNvPr id="10" name="Bildobjekt 9">
            <a:extLst>
              <a:ext uri="{FF2B5EF4-FFF2-40B4-BE49-F238E27FC236}">
                <a16:creationId xmlns:a16="http://schemas.microsoft.com/office/drawing/2014/main" id="{1A0BFFCD-8452-C940-A5F0-F4C9539E5724}"/>
              </a:ext>
            </a:extLst>
          </p:cNvPr>
          <p:cNvPicPr>
            <a:picLocks noChangeAspect="1"/>
          </p:cNvPicPr>
          <p:nvPr/>
        </p:nvPicPr>
        <p:blipFill>
          <a:blip r:embed="rId4"/>
          <a:stretch>
            <a:fillRect/>
          </a:stretch>
        </p:blipFill>
        <p:spPr>
          <a:xfrm>
            <a:off x="1079750" y="4790624"/>
            <a:ext cx="3253548" cy="1836161"/>
          </a:xfrm>
          <a:prstGeom prst="rect">
            <a:avLst/>
          </a:prstGeom>
        </p:spPr>
      </p:pic>
      <p:sp>
        <p:nvSpPr>
          <p:cNvPr id="12" name="Triangel 11">
            <a:extLst>
              <a:ext uri="{FF2B5EF4-FFF2-40B4-BE49-F238E27FC236}">
                <a16:creationId xmlns:a16="http://schemas.microsoft.com/office/drawing/2014/main" id="{ED29E0DC-CC44-2347-8066-89F0F4337CB9}"/>
              </a:ext>
            </a:extLst>
          </p:cNvPr>
          <p:cNvSpPr/>
          <p:nvPr/>
        </p:nvSpPr>
        <p:spPr>
          <a:xfrm rot="5400000">
            <a:off x="1760753" y="5532465"/>
            <a:ext cx="832975" cy="753908"/>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4" name="Bildobjekt 3">
            <a:extLst>
              <a:ext uri="{FF2B5EF4-FFF2-40B4-BE49-F238E27FC236}">
                <a16:creationId xmlns:a16="http://schemas.microsoft.com/office/drawing/2014/main" id="{46A2CC8F-93C0-AB44-ABB4-274FAACE36AA}"/>
              </a:ext>
            </a:extLst>
          </p:cNvPr>
          <p:cNvPicPr>
            <a:picLocks noChangeAspect="1"/>
          </p:cNvPicPr>
          <p:nvPr/>
        </p:nvPicPr>
        <p:blipFill>
          <a:blip r:embed="rId5"/>
          <a:stretch>
            <a:fillRect/>
          </a:stretch>
        </p:blipFill>
        <p:spPr>
          <a:xfrm>
            <a:off x="829179" y="1677575"/>
            <a:ext cx="3754601" cy="2812171"/>
          </a:xfrm>
          <a:prstGeom prst="rect">
            <a:avLst/>
          </a:prstGeom>
        </p:spPr>
      </p:pic>
      <p:sp>
        <p:nvSpPr>
          <p:cNvPr id="5" name="Rektangel 4">
            <a:extLst>
              <a:ext uri="{FF2B5EF4-FFF2-40B4-BE49-F238E27FC236}">
                <a16:creationId xmlns:a16="http://schemas.microsoft.com/office/drawing/2014/main" id="{316799CA-15C0-154A-9659-DA147FAB68A4}"/>
              </a:ext>
            </a:extLst>
          </p:cNvPr>
          <p:cNvSpPr/>
          <p:nvPr/>
        </p:nvSpPr>
        <p:spPr>
          <a:xfrm>
            <a:off x="8710458" y="1601537"/>
            <a:ext cx="2586192" cy="5016758"/>
          </a:xfrm>
          <a:prstGeom prst="rect">
            <a:avLst/>
          </a:prstGeom>
        </p:spPr>
        <p:txBody>
          <a:bodyPr wrap="square">
            <a:spAutoFit/>
          </a:bodyPr>
          <a:lstStyle/>
          <a:p>
            <a:r>
              <a:rPr lang="sv-SE" sz="1600" b="1" dirty="0">
                <a:solidFill>
                  <a:schemeClr val="accent5">
                    <a:lumMod val="50000"/>
                  </a:schemeClr>
                </a:solidFill>
              </a:rPr>
              <a:t>Neox historik</a:t>
            </a:r>
            <a:endParaRPr lang="sv-SE" sz="1600" dirty="0">
              <a:solidFill>
                <a:schemeClr val="accent5">
                  <a:lumMod val="50000"/>
                </a:schemeClr>
              </a:solidFill>
            </a:endParaRPr>
          </a:p>
          <a:p>
            <a:endParaRPr lang="sv-SE" sz="1600" dirty="0"/>
          </a:p>
          <a:p>
            <a:r>
              <a:rPr lang="sv-SE" sz="1600" dirty="0"/>
              <a:t>Bolagets analysmodell utvecklade grundaren Peter Sjöholm fram 2008-2010. Sedan dess har Neox förvaltat kapital åt privatpersoner. </a:t>
            </a:r>
          </a:p>
          <a:p>
            <a:endParaRPr lang="sv-SE" sz="1600" dirty="0"/>
          </a:p>
          <a:p>
            <a:r>
              <a:rPr lang="sv-SE" sz="1600" dirty="0"/>
              <a:t>Grundare Peter Sjöholm har under 30-talet år verkat som analytiker och system-utvecklare i flertalet av de nordiska bankerna, i Norden, Schweiz och Luxemburg. </a:t>
            </a:r>
          </a:p>
          <a:p>
            <a:endParaRPr lang="sv-SE" sz="1600" dirty="0"/>
          </a:p>
          <a:p>
            <a:r>
              <a:rPr lang="sv-SE" sz="1600" dirty="0"/>
              <a:t>Neox är idag privatägt och huvudägare är grundaren Peter Sjöholm.</a:t>
            </a:r>
          </a:p>
          <a:p>
            <a:r>
              <a:rPr lang="sv-SE" sz="1600" dirty="0"/>
              <a:t> </a:t>
            </a:r>
          </a:p>
        </p:txBody>
      </p:sp>
      <p:sp>
        <p:nvSpPr>
          <p:cNvPr id="14" name="textruta 16">
            <a:extLst>
              <a:ext uri="{FF2B5EF4-FFF2-40B4-BE49-F238E27FC236}">
                <a16:creationId xmlns:a16="http://schemas.microsoft.com/office/drawing/2014/main" id="{130692EA-B5B1-4775-9FC1-DC1A3DC2C1BE}"/>
              </a:ext>
            </a:extLst>
          </p:cNvPr>
          <p:cNvSpPr txBox="1"/>
          <p:nvPr/>
        </p:nvSpPr>
        <p:spPr>
          <a:xfrm>
            <a:off x="623843" y="564797"/>
            <a:ext cx="11089184" cy="338554"/>
          </a:xfrm>
          <a:prstGeom prst="rect">
            <a:avLst/>
          </a:prstGeom>
          <a:noFill/>
        </p:spPr>
        <p:txBody>
          <a:bodyPr wrap="square" rtlCol="0">
            <a:spAutoFit/>
          </a:bodyPr>
          <a:lstStyle/>
          <a:p>
            <a:pPr lvl="1"/>
            <a:r>
              <a:rPr lang="sv-SE" sz="1600" b="1" dirty="0">
                <a:solidFill>
                  <a:srgbClr val="002060"/>
                </a:solidFill>
              </a:rPr>
              <a:t>Hem</a:t>
            </a:r>
            <a:r>
              <a:rPr lang="sv-SE" sz="1600" b="1" dirty="0">
                <a:solidFill>
                  <a:srgbClr val="FF0000"/>
                </a:solidFill>
              </a:rPr>
              <a:t>    </a:t>
            </a:r>
            <a:r>
              <a:rPr lang="sv-SE" sz="1600" b="1" dirty="0">
                <a:solidFill>
                  <a:srgbClr val="002060"/>
                </a:solidFill>
              </a:rPr>
              <a:t>Produkter &amp; Tjänster    Fond    Resultat    </a:t>
            </a:r>
            <a:r>
              <a:rPr lang="sv-SE" sz="1600" b="1" dirty="0">
                <a:solidFill>
                  <a:srgbClr val="FF0000"/>
                </a:solidFill>
              </a:rPr>
              <a:t>Metod</a:t>
            </a:r>
            <a:r>
              <a:rPr lang="sv-SE" sz="1600" b="1" dirty="0">
                <a:solidFill>
                  <a:srgbClr val="002060"/>
                </a:solidFill>
              </a:rPr>
              <a:t>    Insikter    Frågor &amp; svar  Kontakt  Neox </a:t>
            </a:r>
            <a:r>
              <a:rPr lang="sv-SE" sz="1600" b="1" dirty="0">
                <a:solidFill>
                  <a:schemeClr val="accent1">
                    <a:lumMod val="75000"/>
                  </a:schemeClr>
                </a:solidFill>
              </a:rPr>
              <a:t>		</a:t>
            </a:r>
          </a:p>
        </p:txBody>
      </p:sp>
    </p:spTree>
    <p:extLst>
      <p:ext uri="{BB962C8B-B14F-4D97-AF65-F5344CB8AC3E}">
        <p14:creationId xmlns:p14="http://schemas.microsoft.com/office/powerpoint/2010/main" val="534978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a:extLst>
              <a:ext uri="{FF2B5EF4-FFF2-40B4-BE49-F238E27FC236}">
                <a16:creationId xmlns:a16="http://schemas.microsoft.com/office/drawing/2014/main" id="{B396ECA6-60DE-554A-BD0E-4B88B35CEFF0}"/>
              </a:ext>
            </a:extLst>
          </p:cNvPr>
          <p:cNvPicPr>
            <a:picLocks noChangeAspect="1"/>
          </p:cNvPicPr>
          <p:nvPr/>
        </p:nvPicPr>
        <p:blipFill>
          <a:blip r:embed="rId2"/>
          <a:stretch>
            <a:fillRect/>
          </a:stretch>
        </p:blipFill>
        <p:spPr>
          <a:xfrm>
            <a:off x="0" y="726379"/>
            <a:ext cx="12192000" cy="6131622"/>
          </a:xfrm>
          <a:prstGeom prst="rect">
            <a:avLst/>
          </a:prstGeom>
        </p:spPr>
      </p:pic>
      <p:pic>
        <p:nvPicPr>
          <p:cNvPr id="8" name="Bildobjekt 7">
            <a:extLst>
              <a:ext uri="{FF2B5EF4-FFF2-40B4-BE49-F238E27FC236}">
                <a16:creationId xmlns:a16="http://schemas.microsoft.com/office/drawing/2014/main" id="{958945B2-A952-3846-8C78-228BE4726065}"/>
              </a:ext>
            </a:extLst>
          </p:cNvPr>
          <p:cNvPicPr>
            <a:picLocks noChangeAspect="1"/>
          </p:cNvPicPr>
          <p:nvPr/>
        </p:nvPicPr>
        <p:blipFill>
          <a:blip r:embed="rId3"/>
          <a:stretch>
            <a:fillRect/>
          </a:stretch>
        </p:blipFill>
        <p:spPr>
          <a:xfrm>
            <a:off x="0" y="0"/>
            <a:ext cx="12192000" cy="726379"/>
          </a:xfrm>
          <a:prstGeom prst="rect">
            <a:avLst/>
          </a:prstGeom>
        </p:spPr>
      </p:pic>
      <p:sp>
        <p:nvSpPr>
          <p:cNvPr id="3" name="textruta 2">
            <a:extLst>
              <a:ext uri="{FF2B5EF4-FFF2-40B4-BE49-F238E27FC236}">
                <a16:creationId xmlns:a16="http://schemas.microsoft.com/office/drawing/2014/main" id="{D4F48E68-8D56-B346-83FC-AFC4D23626C2}"/>
              </a:ext>
            </a:extLst>
          </p:cNvPr>
          <p:cNvSpPr txBox="1"/>
          <p:nvPr/>
        </p:nvSpPr>
        <p:spPr>
          <a:xfrm>
            <a:off x="1544595" y="1337658"/>
            <a:ext cx="9904357" cy="6035040"/>
          </a:xfrm>
          <a:prstGeom prst="rect">
            <a:avLst/>
          </a:prstGeom>
          <a:solidFill>
            <a:schemeClr val="bg1">
              <a:alpha val="80000"/>
            </a:schemeClr>
          </a:solidFill>
        </p:spPr>
        <p:txBody>
          <a:bodyPr wrap="square" rtlCol="0">
            <a:spAutoFit/>
          </a:bodyPr>
          <a:lstStyle/>
          <a:p>
            <a:endParaRPr lang="sv-SE" dirty="0"/>
          </a:p>
        </p:txBody>
      </p:sp>
      <p:sp>
        <p:nvSpPr>
          <p:cNvPr id="11" name="textruta 10">
            <a:extLst>
              <a:ext uri="{FF2B5EF4-FFF2-40B4-BE49-F238E27FC236}">
                <a16:creationId xmlns:a16="http://schemas.microsoft.com/office/drawing/2014/main" id="{36F05061-7359-2948-B6E1-2534AC0B86E0}"/>
              </a:ext>
            </a:extLst>
          </p:cNvPr>
          <p:cNvSpPr txBox="1"/>
          <p:nvPr/>
        </p:nvSpPr>
        <p:spPr>
          <a:xfrm>
            <a:off x="1882640" y="1595021"/>
            <a:ext cx="2880890" cy="1661993"/>
          </a:xfrm>
          <a:prstGeom prst="rect">
            <a:avLst/>
          </a:prstGeom>
          <a:noFill/>
        </p:spPr>
        <p:txBody>
          <a:bodyPr wrap="square" rtlCol="0">
            <a:spAutoFit/>
          </a:bodyPr>
          <a:lstStyle/>
          <a:p>
            <a:r>
              <a:rPr lang="sv-SE" sz="2200" b="1" dirty="0">
                <a:solidFill>
                  <a:schemeClr val="accent5">
                    <a:lumMod val="75000"/>
                  </a:schemeClr>
                </a:solidFill>
              </a:rPr>
              <a:t>Frågor &amp; svar</a:t>
            </a:r>
            <a:endParaRPr lang="sv-SE" sz="2200" dirty="0">
              <a:solidFill>
                <a:schemeClr val="accent5">
                  <a:lumMod val="75000"/>
                </a:schemeClr>
              </a:solidFill>
            </a:endParaRPr>
          </a:p>
          <a:p>
            <a:endParaRPr lang="sv-SE" sz="1600" b="1" dirty="0">
              <a:solidFill>
                <a:schemeClr val="accent5">
                  <a:lumMod val="75000"/>
                </a:schemeClr>
              </a:solidFill>
            </a:endParaRPr>
          </a:p>
          <a:p>
            <a:r>
              <a:rPr lang="sv-SE" sz="1600" b="1" dirty="0">
                <a:solidFill>
                  <a:schemeClr val="accent5">
                    <a:lumMod val="50000"/>
                  </a:schemeClr>
                </a:solidFill>
              </a:rPr>
              <a:t>Resultat</a:t>
            </a:r>
          </a:p>
          <a:p>
            <a:r>
              <a:rPr lang="sv-SE" sz="1600" b="1" u="sng" dirty="0">
                <a:solidFill>
                  <a:schemeClr val="accent5">
                    <a:lumMod val="50000"/>
                  </a:schemeClr>
                </a:solidFill>
              </a:rPr>
              <a:t>Metod</a:t>
            </a:r>
          </a:p>
          <a:p>
            <a:r>
              <a:rPr lang="sv-SE" sz="1600" b="1" dirty="0">
                <a:solidFill>
                  <a:schemeClr val="accent5">
                    <a:lumMod val="50000"/>
                  </a:schemeClr>
                </a:solidFill>
              </a:rPr>
              <a:t>Neox </a:t>
            </a:r>
          </a:p>
          <a:p>
            <a:endParaRPr lang="sv-SE" sz="1600" dirty="0">
              <a:solidFill>
                <a:schemeClr val="accent5">
                  <a:lumMod val="50000"/>
                </a:schemeClr>
              </a:solidFill>
            </a:endParaRPr>
          </a:p>
        </p:txBody>
      </p:sp>
      <p:sp>
        <p:nvSpPr>
          <p:cNvPr id="5" name="Rektangel 4">
            <a:extLst>
              <a:ext uri="{FF2B5EF4-FFF2-40B4-BE49-F238E27FC236}">
                <a16:creationId xmlns:a16="http://schemas.microsoft.com/office/drawing/2014/main" id="{316799CA-15C0-154A-9659-DA147FAB68A4}"/>
              </a:ext>
            </a:extLst>
          </p:cNvPr>
          <p:cNvSpPr/>
          <p:nvPr/>
        </p:nvSpPr>
        <p:spPr>
          <a:xfrm>
            <a:off x="3830593" y="2213678"/>
            <a:ext cx="6621211" cy="4031873"/>
          </a:xfrm>
          <a:prstGeom prst="rect">
            <a:avLst/>
          </a:prstGeom>
        </p:spPr>
        <p:txBody>
          <a:bodyPr wrap="square">
            <a:spAutoFit/>
          </a:bodyPr>
          <a:lstStyle/>
          <a:p>
            <a:r>
              <a:rPr lang="sv-SE" sz="1600" b="1" dirty="0">
                <a:solidFill>
                  <a:schemeClr val="accent5">
                    <a:lumMod val="50000"/>
                  </a:schemeClr>
                </a:solidFill>
              </a:rPr>
              <a:t>Frågor metod:</a:t>
            </a:r>
          </a:p>
          <a:p>
            <a:endParaRPr lang="sv-SE" sz="1600" b="1" dirty="0">
              <a:solidFill>
                <a:schemeClr val="accent5">
                  <a:lumMod val="50000"/>
                </a:schemeClr>
              </a:solidFill>
            </a:endParaRPr>
          </a:p>
          <a:p>
            <a:r>
              <a:rPr lang="sv-SE" sz="1600" b="1" dirty="0">
                <a:solidFill>
                  <a:schemeClr val="accent5">
                    <a:lumMod val="50000"/>
                  </a:schemeClr>
                </a:solidFill>
              </a:rPr>
              <a:t>1) Hur utvecklades Neox metod?</a:t>
            </a:r>
          </a:p>
          <a:p>
            <a:r>
              <a:rPr lang="sv-SE" sz="1600" b="1" dirty="0">
                <a:solidFill>
                  <a:schemeClr val="accent5">
                    <a:lumMod val="50000"/>
                  </a:schemeClr>
                </a:solidFill>
              </a:rPr>
              <a:t>2) I vilka steg analyserar modellen aktier?</a:t>
            </a:r>
          </a:p>
          <a:p>
            <a:r>
              <a:rPr lang="sv-SE" sz="1600" b="1" dirty="0">
                <a:solidFill>
                  <a:schemeClr val="accent5">
                    <a:lumMod val="50000"/>
                  </a:schemeClr>
                </a:solidFill>
              </a:rPr>
              <a:t>3) Vilka källor använder Neox?</a:t>
            </a:r>
          </a:p>
          <a:p>
            <a:r>
              <a:rPr lang="sv-SE" sz="1600" b="1" dirty="0">
                <a:solidFill>
                  <a:schemeClr val="accent5">
                    <a:lumMod val="50000"/>
                  </a:schemeClr>
                </a:solidFill>
              </a:rPr>
              <a:t>	</a:t>
            </a:r>
            <a:r>
              <a:rPr lang="sv-SE" sz="1600" b="1" dirty="0">
                <a:solidFill>
                  <a:schemeClr val="accent5">
                    <a:lumMod val="75000"/>
                  </a:schemeClr>
                </a:solidFill>
              </a:rPr>
              <a:t>- </a:t>
            </a:r>
            <a:r>
              <a:rPr lang="sv-SE" sz="1600" b="1" dirty="0" err="1">
                <a:solidFill>
                  <a:schemeClr val="accent5">
                    <a:lumMod val="75000"/>
                  </a:schemeClr>
                </a:solidFill>
              </a:rPr>
              <a:t>Factset</a:t>
            </a:r>
            <a:r>
              <a:rPr lang="sv-SE" sz="1600" b="1" dirty="0">
                <a:solidFill>
                  <a:schemeClr val="accent5">
                    <a:lumMod val="75000"/>
                  </a:schemeClr>
                </a:solidFill>
              </a:rPr>
              <a:t> (en källa som används av alla större banker, börser och 	mäklare)</a:t>
            </a:r>
            <a:endParaRPr lang="sv-SE" sz="1600" b="1" dirty="0">
              <a:solidFill>
                <a:schemeClr val="accent5">
                  <a:lumMod val="50000"/>
                </a:schemeClr>
              </a:solidFill>
            </a:endParaRPr>
          </a:p>
          <a:p>
            <a:r>
              <a:rPr lang="sv-SE" sz="1600" b="1" dirty="0">
                <a:solidFill>
                  <a:schemeClr val="accent5">
                    <a:lumMod val="50000"/>
                  </a:schemeClr>
                </a:solidFill>
              </a:rPr>
              <a:t>4) Påminner Neox analysmetod med </a:t>
            </a:r>
            <a:r>
              <a:rPr lang="sv-SE" sz="1600" b="1" dirty="0" err="1">
                <a:solidFill>
                  <a:schemeClr val="accent5">
                    <a:lumMod val="50000"/>
                  </a:schemeClr>
                </a:solidFill>
              </a:rPr>
              <a:t>Buffetts</a:t>
            </a:r>
            <a:r>
              <a:rPr lang="sv-SE" sz="1600" b="1" dirty="0">
                <a:solidFill>
                  <a:schemeClr val="accent5">
                    <a:lumMod val="50000"/>
                  </a:schemeClr>
                </a:solidFill>
              </a:rPr>
              <a:t>?</a:t>
            </a:r>
          </a:p>
          <a:p>
            <a:r>
              <a:rPr lang="sv-SE" sz="1600" b="1" dirty="0">
                <a:solidFill>
                  <a:schemeClr val="accent5">
                    <a:lumMod val="50000"/>
                  </a:schemeClr>
                </a:solidFill>
              </a:rPr>
              <a:t>5) Hur ser Neox på namn som Graham och </a:t>
            </a:r>
            <a:r>
              <a:rPr lang="sv-SE" sz="1600" b="1" dirty="0" err="1">
                <a:solidFill>
                  <a:schemeClr val="accent5">
                    <a:lumMod val="50000"/>
                  </a:schemeClr>
                </a:solidFill>
              </a:rPr>
              <a:t>Kahneman</a:t>
            </a:r>
            <a:r>
              <a:rPr lang="sv-SE" sz="1600" b="1" dirty="0">
                <a:solidFill>
                  <a:schemeClr val="accent5">
                    <a:lumMod val="50000"/>
                  </a:schemeClr>
                </a:solidFill>
              </a:rPr>
              <a:t>?</a:t>
            </a:r>
          </a:p>
          <a:p>
            <a:r>
              <a:rPr lang="sv-SE" sz="1600" b="1" dirty="0">
                <a:solidFill>
                  <a:schemeClr val="accent5">
                    <a:lumMod val="50000"/>
                  </a:schemeClr>
                </a:solidFill>
              </a:rPr>
              <a:t>6) Är Neox analysmetod inspirerad av väderprognoser?</a:t>
            </a:r>
          </a:p>
          <a:p>
            <a:r>
              <a:rPr lang="sv-SE" sz="1600" b="1" dirty="0">
                <a:solidFill>
                  <a:schemeClr val="accent5">
                    <a:lumMod val="75000"/>
                  </a:schemeClr>
                </a:solidFill>
              </a:rPr>
              <a:t>	- Ja, delvis. Väder har en liknande sannolikhet som ekonomin. 	Den är delvis förutsägbar. Därför har vi hämtat erfarenheter 	från den brittiska meteorologen Edwin Hurst. Som visar att efter 	två dagar med regn går att räkna ut sannolikheten för regn 	även dag tre. Likna matematik går att använda i investeringar.</a:t>
            </a:r>
            <a:endParaRPr lang="sv-SE" sz="1600" dirty="0">
              <a:solidFill>
                <a:schemeClr val="accent5">
                  <a:lumMod val="75000"/>
                </a:schemeClr>
              </a:solidFill>
            </a:endParaRPr>
          </a:p>
          <a:p>
            <a:r>
              <a:rPr lang="sv-SE" sz="1600" dirty="0"/>
              <a:t> </a:t>
            </a:r>
          </a:p>
        </p:txBody>
      </p:sp>
      <p:sp>
        <p:nvSpPr>
          <p:cNvPr id="9" name="textruta 16">
            <a:extLst>
              <a:ext uri="{FF2B5EF4-FFF2-40B4-BE49-F238E27FC236}">
                <a16:creationId xmlns:a16="http://schemas.microsoft.com/office/drawing/2014/main" id="{621ACA2B-064B-412A-A4C9-EBD818F127B6}"/>
              </a:ext>
            </a:extLst>
          </p:cNvPr>
          <p:cNvSpPr txBox="1"/>
          <p:nvPr/>
        </p:nvSpPr>
        <p:spPr>
          <a:xfrm>
            <a:off x="623843" y="564797"/>
            <a:ext cx="11089184" cy="338554"/>
          </a:xfrm>
          <a:prstGeom prst="rect">
            <a:avLst/>
          </a:prstGeom>
          <a:noFill/>
        </p:spPr>
        <p:txBody>
          <a:bodyPr wrap="square" rtlCol="0">
            <a:spAutoFit/>
          </a:bodyPr>
          <a:lstStyle/>
          <a:p>
            <a:pPr lvl="1"/>
            <a:r>
              <a:rPr lang="sv-SE" sz="1600" b="1" dirty="0">
                <a:solidFill>
                  <a:srgbClr val="002060"/>
                </a:solidFill>
              </a:rPr>
              <a:t>Hem</a:t>
            </a:r>
            <a:r>
              <a:rPr lang="sv-SE" sz="1600" b="1" dirty="0">
                <a:solidFill>
                  <a:srgbClr val="FF0000"/>
                </a:solidFill>
              </a:rPr>
              <a:t>    </a:t>
            </a:r>
            <a:r>
              <a:rPr lang="sv-SE" sz="1600" b="1" dirty="0">
                <a:solidFill>
                  <a:srgbClr val="002060"/>
                </a:solidFill>
              </a:rPr>
              <a:t>Produkter &amp; Tjänster    Fond    Resultat    Metod    Insikter    </a:t>
            </a:r>
            <a:r>
              <a:rPr lang="sv-SE" sz="1600" b="1" dirty="0">
                <a:solidFill>
                  <a:srgbClr val="FF0000"/>
                </a:solidFill>
              </a:rPr>
              <a:t>Frågor &amp; svar  </a:t>
            </a:r>
            <a:r>
              <a:rPr lang="sv-SE" sz="1600" b="1" dirty="0">
                <a:solidFill>
                  <a:srgbClr val="002060"/>
                </a:solidFill>
              </a:rPr>
              <a:t>Kontakt  Neox </a:t>
            </a:r>
            <a:r>
              <a:rPr lang="sv-SE" sz="1600" b="1" dirty="0">
                <a:solidFill>
                  <a:schemeClr val="accent1">
                    <a:lumMod val="75000"/>
                  </a:schemeClr>
                </a:solidFill>
              </a:rPr>
              <a:t>		</a:t>
            </a:r>
          </a:p>
        </p:txBody>
      </p:sp>
    </p:spTree>
    <p:extLst>
      <p:ext uri="{BB962C8B-B14F-4D97-AF65-F5344CB8AC3E}">
        <p14:creationId xmlns:p14="http://schemas.microsoft.com/office/powerpoint/2010/main" val="2715141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1713</TotalTime>
  <Words>2139</Words>
  <Application>Microsoft Office PowerPoint</Application>
  <PresentationFormat>Widescreen</PresentationFormat>
  <Paragraphs>202</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Office-tema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claes hemberg</dc:creator>
  <cp:lastModifiedBy>Peter Sjoeholm</cp:lastModifiedBy>
  <cp:revision>55</cp:revision>
  <dcterms:created xsi:type="dcterms:W3CDTF">2019-12-08T13:16:15Z</dcterms:created>
  <dcterms:modified xsi:type="dcterms:W3CDTF">2019-12-18T19:18:25Z</dcterms:modified>
</cp:coreProperties>
</file>